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6"/>
  </p:notesMasterIdLst>
  <p:sldIdLst>
    <p:sldId id="256" r:id="rId3"/>
    <p:sldId id="349" r:id="rId4"/>
    <p:sldId id="342" r:id="rId5"/>
    <p:sldId id="350" r:id="rId6"/>
    <p:sldId id="335" r:id="rId7"/>
    <p:sldId id="338" r:id="rId8"/>
    <p:sldId id="346" r:id="rId9"/>
    <p:sldId id="339" r:id="rId10"/>
    <p:sldId id="341" r:id="rId11"/>
    <p:sldId id="353" r:id="rId12"/>
    <p:sldId id="351" r:id="rId13"/>
    <p:sldId id="348" r:id="rId14"/>
    <p:sldId id="322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3172"/>
    <a:srgbClr val="FF9C00"/>
    <a:srgbClr val="FECB30"/>
    <a:srgbClr val="B23AF9"/>
    <a:srgbClr val="6F42FF"/>
    <a:srgbClr val="2AA1FF"/>
    <a:srgbClr val="1CA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10.jpeg>
</file>

<file path=ppt/media/image11.jpeg>
</file>

<file path=ppt/media/image12.gif>
</file>

<file path=ppt/media/image13.png>
</file>

<file path=ppt/media/image14.gif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209957-232C-4C23-BD71-3CF7C12B4AAB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D8AB2E-B972-4F63-8917-8AA4D44F90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1379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8AB2E-B972-4F63-8917-8AA4D44F908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971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8E374D-6E28-41D4-B529-E46F9BB5955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1171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8E374D-6E28-41D4-B529-E46F9BB5955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0564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8E374D-6E28-41D4-B529-E46F9BB5955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73970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8E374D-6E28-41D4-B529-E46F9BB5955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6584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8E374D-6E28-41D4-B529-E46F9BB5955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8313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8E374D-6E28-41D4-B529-E46F9BB5955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5045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8AB2E-B972-4F63-8917-8AA4D44F908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425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1437" y="209880"/>
            <a:ext cx="10850563" cy="663575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book-and-cd_43679"/>
          <p:cNvSpPr>
            <a:spLocks noChangeAspect="1"/>
          </p:cNvSpPr>
          <p:nvPr userDrawn="1"/>
        </p:nvSpPr>
        <p:spPr bwMode="auto">
          <a:xfrm>
            <a:off x="520658" y="414668"/>
            <a:ext cx="609685" cy="488288"/>
          </a:xfrm>
          <a:custGeom>
            <a:avLst/>
            <a:gdLst>
              <a:gd name="connsiteX0" fmla="*/ 452113 w 560604"/>
              <a:gd name="connsiteY0" fmla="*/ 77314 h 448980"/>
              <a:gd name="connsiteX1" fmla="*/ 417185 w 560604"/>
              <a:gd name="connsiteY1" fmla="*/ 112165 h 448980"/>
              <a:gd name="connsiteX2" fmla="*/ 452113 w 560604"/>
              <a:gd name="connsiteY2" fmla="*/ 145726 h 448980"/>
              <a:gd name="connsiteX3" fmla="*/ 485747 w 560604"/>
              <a:gd name="connsiteY3" fmla="*/ 112165 h 448980"/>
              <a:gd name="connsiteX4" fmla="*/ 452113 w 560604"/>
              <a:gd name="connsiteY4" fmla="*/ 77314 h 448980"/>
              <a:gd name="connsiteX5" fmla="*/ 118850 w 560604"/>
              <a:gd name="connsiteY5" fmla="*/ 64516 h 448980"/>
              <a:gd name="connsiteX6" fmla="*/ 40048 w 560604"/>
              <a:gd name="connsiteY6" fmla="*/ 77417 h 448980"/>
              <a:gd name="connsiteX7" fmla="*/ 40048 w 560604"/>
              <a:gd name="connsiteY7" fmla="*/ 392214 h 448980"/>
              <a:gd name="connsiteX8" fmla="*/ 107224 w 560604"/>
              <a:gd name="connsiteY8" fmla="*/ 380602 h 448980"/>
              <a:gd name="connsiteX9" fmla="*/ 255786 w 560604"/>
              <a:gd name="connsiteY9" fmla="*/ 412856 h 448980"/>
              <a:gd name="connsiteX10" fmla="*/ 255786 w 560604"/>
              <a:gd name="connsiteY10" fmla="*/ 277390 h 448980"/>
              <a:gd name="connsiteX11" fmla="*/ 246743 w 560604"/>
              <a:gd name="connsiteY11" fmla="*/ 287711 h 448980"/>
              <a:gd name="connsiteX12" fmla="*/ 246743 w 560604"/>
              <a:gd name="connsiteY12" fmla="*/ 109671 h 448980"/>
              <a:gd name="connsiteX13" fmla="*/ 118850 w 560604"/>
              <a:gd name="connsiteY13" fmla="*/ 64516 h 448980"/>
              <a:gd name="connsiteX14" fmla="*/ 452113 w 560604"/>
              <a:gd name="connsiteY14" fmla="*/ 64406 h 448980"/>
              <a:gd name="connsiteX15" fmla="*/ 498683 w 560604"/>
              <a:gd name="connsiteY15" fmla="*/ 112165 h 448980"/>
              <a:gd name="connsiteX16" fmla="*/ 452113 w 560604"/>
              <a:gd name="connsiteY16" fmla="*/ 158634 h 448980"/>
              <a:gd name="connsiteX17" fmla="*/ 404248 w 560604"/>
              <a:gd name="connsiteY17" fmla="*/ 112165 h 448980"/>
              <a:gd name="connsiteX18" fmla="*/ 452113 w 560604"/>
              <a:gd name="connsiteY18" fmla="*/ 64406 h 448980"/>
              <a:gd name="connsiteX19" fmla="*/ 452058 w 560604"/>
              <a:gd name="connsiteY19" fmla="*/ 59344 h 448980"/>
              <a:gd name="connsiteX20" fmla="*/ 399076 w 560604"/>
              <a:gd name="connsiteY20" fmla="*/ 112237 h 448980"/>
              <a:gd name="connsiteX21" fmla="*/ 452058 w 560604"/>
              <a:gd name="connsiteY21" fmla="*/ 163840 h 448980"/>
              <a:gd name="connsiteX22" fmla="*/ 505039 w 560604"/>
              <a:gd name="connsiteY22" fmla="*/ 112237 h 448980"/>
              <a:gd name="connsiteX23" fmla="*/ 452058 w 560604"/>
              <a:gd name="connsiteY23" fmla="*/ 59344 h 448980"/>
              <a:gd name="connsiteX24" fmla="*/ 118850 w 560604"/>
              <a:gd name="connsiteY24" fmla="*/ 50324 h 448980"/>
              <a:gd name="connsiteX25" fmla="*/ 257078 w 560604"/>
              <a:gd name="connsiteY25" fmla="*/ 99350 h 448980"/>
              <a:gd name="connsiteX26" fmla="*/ 334589 w 560604"/>
              <a:gd name="connsiteY26" fmla="*/ 58065 h 448980"/>
              <a:gd name="connsiteX27" fmla="*/ 329422 w 560604"/>
              <a:gd name="connsiteY27" fmla="*/ 76127 h 448980"/>
              <a:gd name="connsiteX28" fmla="*/ 268705 w 560604"/>
              <a:gd name="connsiteY28" fmla="*/ 109671 h 448980"/>
              <a:gd name="connsiteX29" fmla="*/ 268705 w 560604"/>
              <a:gd name="connsiteY29" fmla="*/ 287711 h 448980"/>
              <a:gd name="connsiteX30" fmla="*/ 259662 w 560604"/>
              <a:gd name="connsiteY30" fmla="*/ 277390 h 448980"/>
              <a:gd name="connsiteX31" fmla="*/ 259662 w 560604"/>
              <a:gd name="connsiteY31" fmla="*/ 412856 h 448980"/>
              <a:gd name="connsiteX32" fmla="*/ 405641 w 560604"/>
              <a:gd name="connsiteY32" fmla="*/ 380602 h 448980"/>
              <a:gd name="connsiteX33" fmla="*/ 475400 w 560604"/>
              <a:gd name="connsiteY33" fmla="*/ 392214 h 448980"/>
              <a:gd name="connsiteX34" fmla="*/ 475400 w 560604"/>
              <a:gd name="connsiteY34" fmla="*/ 233525 h 448980"/>
              <a:gd name="connsiteX35" fmla="*/ 510280 w 560604"/>
              <a:gd name="connsiteY35" fmla="*/ 221914 h 448980"/>
              <a:gd name="connsiteX36" fmla="*/ 510280 w 560604"/>
              <a:gd name="connsiteY36" fmla="*/ 437369 h 448980"/>
              <a:gd name="connsiteX37" fmla="*/ 290666 w 560604"/>
              <a:gd name="connsiteY37" fmla="*/ 437369 h 448980"/>
              <a:gd name="connsiteX38" fmla="*/ 258370 w 560604"/>
              <a:gd name="connsiteY38" fmla="*/ 448980 h 448980"/>
              <a:gd name="connsiteX39" fmla="*/ 226074 w 560604"/>
              <a:gd name="connsiteY39" fmla="*/ 437369 h 448980"/>
              <a:gd name="connsiteX40" fmla="*/ 0 w 560604"/>
              <a:gd name="connsiteY40" fmla="*/ 437369 h 448980"/>
              <a:gd name="connsiteX41" fmla="*/ 0 w 560604"/>
              <a:gd name="connsiteY41" fmla="*/ 113541 h 448980"/>
              <a:gd name="connsiteX42" fmla="*/ 24545 w 560604"/>
              <a:gd name="connsiteY42" fmla="*/ 96769 h 448980"/>
              <a:gd name="connsiteX43" fmla="*/ 24545 w 560604"/>
              <a:gd name="connsiteY43" fmla="*/ 67096 h 448980"/>
              <a:gd name="connsiteX44" fmla="*/ 29713 w 560604"/>
              <a:gd name="connsiteY44" fmla="*/ 65806 h 448980"/>
              <a:gd name="connsiteX45" fmla="*/ 118850 w 560604"/>
              <a:gd name="connsiteY45" fmla="*/ 50324 h 448980"/>
              <a:gd name="connsiteX46" fmla="*/ 449473 w 560604"/>
              <a:gd name="connsiteY46" fmla="*/ 0 h 448980"/>
              <a:gd name="connsiteX47" fmla="*/ 560604 w 560604"/>
              <a:gd name="connsiteY47" fmla="*/ 109657 h 448980"/>
              <a:gd name="connsiteX48" fmla="*/ 449473 w 560604"/>
              <a:gd name="connsiteY48" fmla="*/ 219313 h 448980"/>
              <a:gd name="connsiteX49" fmla="*/ 339634 w 560604"/>
              <a:gd name="connsiteY49" fmla="*/ 109657 h 448980"/>
              <a:gd name="connsiteX50" fmla="*/ 449473 w 560604"/>
              <a:gd name="connsiteY50" fmla="*/ 0 h 448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560604" h="448980">
                <a:moveTo>
                  <a:pt x="452113" y="77314"/>
                </a:moveTo>
                <a:cubicBezTo>
                  <a:pt x="432708" y="77314"/>
                  <a:pt x="417185" y="92804"/>
                  <a:pt x="417185" y="112165"/>
                </a:cubicBezTo>
                <a:cubicBezTo>
                  <a:pt x="417185" y="130237"/>
                  <a:pt x="432708" y="145726"/>
                  <a:pt x="452113" y="145726"/>
                </a:cubicBezTo>
                <a:cubicBezTo>
                  <a:pt x="471517" y="145726"/>
                  <a:pt x="485747" y="130237"/>
                  <a:pt x="485747" y="112165"/>
                </a:cubicBezTo>
                <a:cubicBezTo>
                  <a:pt x="485747" y="92804"/>
                  <a:pt x="470223" y="77314"/>
                  <a:pt x="452113" y="77314"/>
                </a:cubicBezTo>
                <a:close/>
                <a:moveTo>
                  <a:pt x="118850" y="64516"/>
                </a:moveTo>
                <a:cubicBezTo>
                  <a:pt x="81387" y="64516"/>
                  <a:pt x="50382" y="73547"/>
                  <a:pt x="40048" y="77417"/>
                </a:cubicBezTo>
                <a:lnTo>
                  <a:pt x="40048" y="392214"/>
                </a:lnTo>
                <a:cubicBezTo>
                  <a:pt x="58133" y="384473"/>
                  <a:pt x="81387" y="380602"/>
                  <a:pt x="107224" y="380602"/>
                </a:cubicBezTo>
                <a:cubicBezTo>
                  <a:pt x="171816" y="380602"/>
                  <a:pt x="236408" y="405115"/>
                  <a:pt x="255786" y="412856"/>
                </a:cubicBezTo>
                <a:lnTo>
                  <a:pt x="255786" y="277390"/>
                </a:lnTo>
                <a:lnTo>
                  <a:pt x="246743" y="287711"/>
                </a:lnTo>
                <a:lnTo>
                  <a:pt x="246743" y="109671"/>
                </a:lnTo>
                <a:cubicBezTo>
                  <a:pt x="211863" y="79997"/>
                  <a:pt x="169232" y="64516"/>
                  <a:pt x="118850" y="64516"/>
                </a:cubicBezTo>
                <a:close/>
                <a:moveTo>
                  <a:pt x="452113" y="64406"/>
                </a:moveTo>
                <a:cubicBezTo>
                  <a:pt x="477985" y="64406"/>
                  <a:pt x="498683" y="86350"/>
                  <a:pt x="498683" y="112165"/>
                </a:cubicBezTo>
                <a:cubicBezTo>
                  <a:pt x="498683" y="137981"/>
                  <a:pt x="477985" y="158634"/>
                  <a:pt x="452113" y="158634"/>
                </a:cubicBezTo>
                <a:cubicBezTo>
                  <a:pt x="426240" y="158634"/>
                  <a:pt x="404248" y="137981"/>
                  <a:pt x="404248" y="112165"/>
                </a:cubicBezTo>
                <a:cubicBezTo>
                  <a:pt x="404248" y="86350"/>
                  <a:pt x="426240" y="64406"/>
                  <a:pt x="452113" y="64406"/>
                </a:cubicBezTo>
                <a:close/>
                <a:moveTo>
                  <a:pt x="452058" y="59344"/>
                </a:moveTo>
                <a:cubicBezTo>
                  <a:pt x="422336" y="59344"/>
                  <a:pt x="399076" y="82565"/>
                  <a:pt x="399076" y="112237"/>
                </a:cubicBezTo>
                <a:cubicBezTo>
                  <a:pt x="399076" y="140618"/>
                  <a:pt x="422336" y="163840"/>
                  <a:pt x="452058" y="163840"/>
                </a:cubicBezTo>
                <a:cubicBezTo>
                  <a:pt x="480486" y="163840"/>
                  <a:pt x="505039" y="140618"/>
                  <a:pt x="505039" y="112237"/>
                </a:cubicBezTo>
                <a:cubicBezTo>
                  <a:pt x="505039" y="82565"/>
                  <a:pt x="480486" y="59344"/>
                  <a:pt x="452058" y="59344"/>
                </a:cubicBezTo>
                <a:close/>
                <a:moveTo>
                  <a:pt x="118850" y="50324"/>
                </a:moveTo>
                <a:cubicBezTo>
                  <a:pt x="173108" y="50324"/>
                  <a:pt x="219614" y="67096"/>
                  <a:pt x="257078" y="99350"/>
                </a:cubicBezTo>
                <a:cubicBezTo>
                  <a:pt x="280331" y="79997"/>
                  <a:pt x="306168" y="65806"/>
                  <a:pt x="334589" y="58065"/>
                </a:cubicBezTo>
                <a:cubicBezTo>
                  <a:pt x="332005" y="64516"/>
                  <a:pt x="330713" y="69676"/>
                  <a:pt x="329422" y="76127"/>
                </a:cubicBezTo>
                <a:cubicBezTo>
                  <a:pt x="307460" y="82578"/>
                  <a:pt x="286791" y="94189"/>
                  <a:pt x="268705" y="109671"/>
                </a:cubicBezTo>
                <a:lnTo>
                  <a:pt x="268705" y="287711"/>
                </a:lnTo>
                <a:lnTo>
                  <a:pt x="259662" y="277390"/>
                </a:lnTo>
                <a:lnTo>
                  <a:pt x="259662" y="412856"/>
                </a:lnTo>
                <a:cubicBezTo>
                  <a:pt x="279039" y="405115"/>
                  <a:pt x="339756" y="380602"/>
                  <a:pt x="405641" y="380602"/>
                </a:cubicBezTo>
                <a:cubicBezTo>
                  <a:pt x="431478" y="380602"/>
                  <a:pt x="454731" y="384473"/>
                  <a:pt x="475400" y="392214"/>
                </a:cubicBezTo>
                <a:lnTo>
                  <a:pt x="475400" y="233525"/>
                </a:lnTo>
                <a:cubicBezTo>
                  <a:pt x="488319" y="230945"/>
                  <a:pt x="499945" y="227074"/>
                  <a:pt x="510280" y="221914"/>
                </a:cubicBezTo>
                <a:lnTo>
                  <a:pt x="510280" y="437369"/>
                </a:lnTo>
                <a:lnTo>
                  <a:pt x="290666" y="437369"/>
                </a:lnTo>
                <a:cubicBezTo>
                  <a:pt x="282915" y="445110"/>
                  <a:pt x="271288" y="448980"/>
                  <a:pt x="258370" y="448980"/>
                </a:cubicBezTo>
                <a:cubicBezTo>
                  <a:pt x="245451" y="448980"/>
                  <a:pt x="233825" y="445110"/>
                  <a:pt x="226074" y="437369"/>
                </a:cubicBezTo>
                <a:lnTo>
                  <a:pt x="0" y="437369"/>
                </a:lnTo>
                <a:lnTo>
                  <a:pt x="0" y="113541"/>
                </a:lnTo>
                <a:cubicBezTo>
                  <a:pt x="0" y="105800"/>
                  <a:pt x="9043" y="100640"/>
                  <a:pt x="24545" y="96769"/>
                </a:cubicBezTo>
                <a:lnTo>
                  <a:pt x="24545" y="67096"/>
                </a:lnTo>
                <a:lnTo>
                  <a:pt x="29713" y="65806"/>
                </a:lnTo>
                <a:cubicBezTo>
                  <a:pt x="31005" y="64516"/>
                  <a:pt x="68468" y="50324"/>
                  <a:pt x="118850" y="50324"/>
                </a:cubicBezTo>
                <a:close/>
                <a:moveTo>
                  <a:pt x="449473" y="0"/>
                </a:moveTo>
                <a:cubicBezTo>
                  <a:pt x="510208" y="0"/>
                  <a:pt x="560604" y="49023"/>
                  <a:pt x="560604" y="109657"/>
                </a:cubicBezTo>
                <a:cubicBezTo>
                  <a:pt x="560604" y="170290"/>
                  <a:pt x="510208" y="219313"/>
                  <a:pt x="449473" y="219313"/>
                </a:cubicBezTo>
                <a:cubicBezTo>
                  <a:pt x="388739" y="219313"/>
                  <a:pt x="339634" y="170290"/>
                  <a:pt x="339634" y="109657"/>
                </a:cubicBezTo>
                <a:cubicBezTo>
                  <a:pt x="339634" y="49023"/>
                  <a:pt x="388739" y="0"/>
                  <a:pt x="449473" y="0"/>
                </a:cubicBezTo>
                <a:close/>
              </a:path>
            </a:pathLst>
          </a:custGeom>
          <a:solidFill>
            <a:srgbClr val="1A3172"/>
          </a:solidFill>
          <a:ln>
            <a:noFill/>
          </a:ln>
        </p:spPr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0"/>
            <a:ext cx="12192000" cy="3848100"/>
          </a:xfrm>
          <a:prstGeom prst="rect">
            <a:avLst/>
          </a:prstGeom>
          <a:solidFill>
            <a:srgbClr val="1A31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76F4B-A296-492A-8FB9-C78E7B25B44D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8236D-BA36-4C90-BC5E-4C81E99777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transition spd="slow">
    <p:push dir="u"/>
  </p:transition>
  <p:hf sldNum="0" hdr="0" ft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矩形 116"/>
          <p:cNvSpPr/>
          <p:nvPr/>
        </p:nvSpPr>
        <p:spPr>
          <a:xfrm flipH="1">
            <a:off x="677419" y="598161"/>
            <a:ext cx="10825884" cy="5667826"/>
          </a:xfrm>
          <a:prstGeom prst="rect">
            <a:avLst/>
          </a:prstGeom>
          <a:blipFill dpi="0" rotWithShape="1">
            <a:blip r:embed="rId4">
              <a:alphaModFix amt="8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/>
          <p:cNvSpPr/>
          <p:nvPr/>
        </p:nvSpPr>
        <p:spPr>
          <a:xfrm>
            <a:off x="677419" y="4912334"/>
            <a:ext cx="10825884" cy="1408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·</a:t>
            </a:r>
            <a:endParaRPr lang="zh-CN" altLang="en-US" dirty="0"/>
          </a:p>
        </p:txBody>
      </p:sp>
      <p:cxnSp>
        <p:nvCxnSpPr>
          <p:cNvPr id="146" name="直接连接符 145"/>
          <p:cNvCxnSpPr>
            <a:cxnSpLocks/>
          </p:cNvCxnSpPr>
          <p:nvPr/>
        </p:nvCxnSpPr>
        <p:spPr>
          <a:xfrm>
            <a:off x="1600834" y="4313161"/>
            <a:ext cx="5705488" cy="0"/>
          </a:xfrm>
          <a:prstGeom prst="line">
            <a:avLst/>
          </a:prstGeom>
          <a:ln w="381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1508469" y="3308709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872E013B-DC68-4E09-8CA5-4B13FC9CCAC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78" y="110557"/>
            <a:ext cx="1387475" cy="43815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F31FE75-07C4-4834-B1BA-760C2567A8FE}"/>
              </a:ext>
            </a:extLst>
          </p:cNvPr>
          <p:cNvSpPr txBox="1"/>
          <p:nvPr/>
        </p:nvSpPr>
        <p:spPr>
          <a:xfrm>
            <a:off x="1508469" y="1778999"/>
            <a:ext cx="69759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i="0" dirty="0">
                <a:solidFill>
                  <a:srgbClr val="333333"/>
                </a:solidFill>
                <a:effectLst/>
                <a:latin typeface="+mj-ea"/>
                <a:ea typeface="+mj-ea"/>
              </a:rPr>
              <a:t>智行校园</a:t>
            </a:r>
            <a:endParaRPr lang="en-US" altLang="zh-CN" sz="4800" b="1" i="0" dirty="0">
              <a:solidFill>
                <a:srgbClr val="333333"/>
              </a:solidFill>
              <a:effectLst/>
              <a:latin typeface="+mj-ea"/>
              <a:ea typeface="+mj-ea"/>
            </a:endParaRPr>
          </a:p>
          <a:p>
            <a:r>
              <a:rPr lang="en-US" altLang="zh-CN" sz="4000" b="1" dirty="0">
                <a:solidFill>
                  <a:srgbClr val="333333"/>
                </a:solidFill>
                <a:latin typeface="+mj-ea"/>
                <a:ea typeface="+mj-ea"/>
              </a:rPr>
              <a:t>——</a:t>
            </a:r>
            <a:r>
              <a:rPr lang="zh-CN" altLang="en-US" sz="4000" b="1" dirty="0">
                <a:solidFill>
                  <a:srgbClr val="333333"/>
                </a:solidFill>
                <a:latin typeface="+mj-ea"/>
                <a:ea typeface="+mj-ea"/>
              </a:rPr>
              <a:t>校园智慧服务无人巡逻车</a:t>
            </a:r>
            <a:endParaRPr lang="zh-CN" altLang="en-US" sz="4000" b="1" dirty="0">
              <a:latin typeface="+mj-ea"/>
              <a:ea typeface="+mj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497B4E-5A59-4EE4-B32C-1355A6AA4F1E}"/>
              </a:ext>
            </a:extLst>
          </p:cNvPr>
          <p:cNvSpPr txBox="1"/>
          <p:nvPr/>
        </p:nvSpPr>
        <p:spPr>
          <a:xfrm>
            <a:off x="1508469" y="4463532"/>
            <a:ext cx="8359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effectLst/>
                <a:latin typeface="Noto Sans SC"/>
              </a:rPr>
              <a:t>第七届重庆市大学生创新训练项目</a:t>
            </a:r>
            <a:r>
              <a:rPr lang="zh-CN" altLang="en-US" dirty="0">
                <a:latin typeface="+mj-ea"/>
                <a:ea typeface="+mj-ea"/>
              </a:rPr>
              <a:t>中期答辩</a:t>
            </a:r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2B2E97AA-3908-4C2F-A2DF-CFD07FCF100E}"/>
              </a:ext>
            </a:extLst>
          </p:cNvPr>
          <p:cNvSpPr/>
          <p:nvPr/>
        </p:nvSpPr>
        <p:spPr>
          <a:xfrm>
            <a:off x="1600834" y="5253231"/>
            <a:ext cx="2956264" cy="69608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1400" b="1" dirty="0">
              <a:latin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9563AC9-3192-ADC0-8D75-3A4013919B62}"/>
              </a:ext>
            </a:extLst>
          </p:cNvPr>
          <p:cNvSpPr txBox="1"/>
          <p:nvPr/>
        </p:nvSpPr>
        <p:spPr>
          <a:xfrm>
            <a:off x="1600834" y="5321333"/>
            <a:ext cx="308942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+mn-ea"/>
              </a:rPr>
              <a:t>指导老师：   汪成亮   </a:t>
            </a:r>
            <a:endParaRPr lang="en-US" altLang="zh-CN" sz="1600" b="1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+mn-ea"/>
              </a:rPr>
              <a:t>项目组成员：曾子瑄</a:t>
            </a:r>
            <a:r>
              <a:rPr lang="en-US" altLang="zh-CN" sz="16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+mn-ea"/>
              </a:rPr>
              <a:t>陈秦</a:t>
            </a:r>
            <a:r>
              <a:rPr lang="en-US" altLang="zh-CN" sz="16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+mn-ea"/>
              </a:rPr>
              <a:t>黄昊</a:t>
            </a:r>
            <a:endParaRPr lang="en-US" altLang="zh-CN" sz="1600" b="1" dirty="0">
              <a:solidFill>
                <a:schemeClr val="bg1"/>
              </a:solidFill>
              <a:latin typeface="+mn-ea"/>
            </a:endParaRPr>
          </a:p>
          <a:p>
            <a:endParaRPr lang="zh-CN" altLang="en-US" dirty="0"/>
          </a:p>
        </p:txBody>
      </p:sp>
      <p:pic>
        <p:nvPicPr>
          <p:cNvPr id="3" name="图片 2" descr="千库网_蓝色手机科技机器人_元素编号12857685_好压看图">
            <a:extLst>
              <a:ext uri="{FF2B5EF4-FFF2-40B4-BE49-F238E27FC236}">
                <a16:creationId xmlns:a16="http://schemas.microsoft.com/office/drawing/2014/main" id="{B5D1510F-AA99-F173-BC02-47A560778BB5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87000"/>
          </a:blip>
          <a:stretch>
            <a:fillRect/>
          </a:stretch>
        </p:blipFill>
        <p:spPr>
          <a:xfrm>
            <a:off x="7972068" y="332454"/>
            <a:ext cx="3531235" cy="323786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84D9A9D-D97C-77F0-DCC5-B738374C69BC}"/>
              </a:ext>
            </a:extLst>
          </p:cNvPr>
          <p:cNvPicPr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433" y="4169333"/>
            <a:ext cx="2756815" cy="184260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p:transition spd="slow" advTm="689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>
            <a:extLst>
              <a:ext uri="{FF2B5EF4-FFF2-40B4-BE49-F238E27FC236}">
                <a16:creationId xmlns:a16="http://schemas.microsoft.com/office/drawing/2014/main" id="{285E71C7-C39C-FB9C-7566-EFBDC1F949B1}"/>
              </a:ext>
            </a:extLst>
          </p:cNvPr>
          <p:cNvSpPr/>
          <p:nvPr/>
        </p:nvSpPr>
        <p:spPr bwMode="auto">
          <a:xfrm>
            <a:off x="208744" y="1448992"/>
            <a:ext cx="11774511" cy="3184764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214A75DC-E4BA-C8A3-0202-EEFBF16A970D}"/>
              </a:ext>
            </a:extLst>
          </p:cNvPr>
          <p:cNvGrpSpPr/>
          <p:nvPr/>
        </p:nvGrpSpPr>
        <p:grpSpPr>
          <a:xfrm>
            <a:off x="9465543" y="1921031"/>
            <a:ext cx="2273910" cy="2230258"/>
            <a:chOff x="357051" y="1930071"/>
            <a:chExt cx="2273910" cy="2230258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D7EEA903-CC97-BD47-2E4A-6C6FC16B5B71}"/>
                </a:ext>
              </a:extLst>
            </p:cNvPr>
            <p:cNvSpPr/>
            <p:nvPr/>
          </p:nvSpPr>
          <p:spPr>
            <a:xfrm>
              <a:off x="357051" y="1930071"/>
              <a:ext cx="2144720" cy="20808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lnSpc>
                  <a:spcPct val="150000"/>
                </a:lnSpc>
                <a:buSzPct val="25000"/>
                <a:defRPr/>
              </a:pPr>
              <a:endPara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6C61BB63-9BB3-2541-9307-F270CD57D101}"/>
                </a:ext>
              </a:extLst>
            </p:cNvPr>
            <p:cNvSpPr/>
            <p:nvPr/>
          </p:nvSpPr>
          <p:spPr>
            <a:xfrm>
              <a:off x="486241" y="2079509"/>
              <a:ext cx="2144720" cy="20808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lnSpc>
                  <a:spcPct val="150000"/>
                </a:lnSpc>
                <a:buSzPct val="25000"/>
                <a:defRPr/>
              </a:pPr>
              <a:endPara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B8FDC42-A74D-38C8-8C64-CECF904F220E}"/>
              </a:ext>
            </a:extLst>
          </p:cNvPr>
          <p:cNvGrpSpPr/>
          <p:nvPr/>
        </p:nvGrpSpPr>
        <p:grpSpPr>
          <a:xfrm>
            <a:off x="6390381" y="1930071"/>
            <a:ext cx="2273910" cy="2230258"/>
            <a:chOff x="357051" y="1930071"/>
            <a:chExt cx="2273910" cy="2230258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C1970C9D-7F63-1FC2-AEC2-992915DB7B8E}"/>
                </a:ext>
              </a:extLst>
            </p:cNvPr>
            <p:cNvSpPr/>
            <p:nvPr/>
          </p:nvSpPr>
          <p:spPr>
            <a:xfrm>
              <a:off x="357051" y="1930071"/>
              <a:ext cx="2144720" cy="20808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lnSpc>
                  <a:spcPct val="150000"/>
                </a:lnSpc>
                <a:buSzPct val="25000"/>
                <a:defRPr/>
              </a:pPr>
              <a:endPara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101328A6-61F8-35C7-C510-7B1F4AC43988}"/>
                </a:ext>
              </a:extLst>
            </p:cNvPr>
            <p:cNvSpPr/>
            <p:nvPr/>
          </p:nvSpPr>
          <p:spPr>
            <a:xfrm>
              <a:off x="486241" y="2079509"/>
              <a:ext cx="2144720" cy="20808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lnSpc>
                  <a:spcPct val="150000"/>
                </a:lnSpc>
                <a:buSzPct val="25000"/>
                <a:defRPr/>
              </a:pPr>
              <a:endPara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17B58534-FB05-2A2D-8FC6-6DEFB2B63363}"/>
              </a:ext>
            </a:extLst>
          </p:cNvPr>
          <p:cNvGrpSpPr/>
          <p:nvPr/>
        </p:nvGrpSpPr>
        <p:grpSpPr>
          <a:xfrm>
            <a:off x="3444409" y="1930071"/>
            <a:ext cx="2273910" cy="2230258"/>
            <a:chOff x="357051" y="1930071"/>
            <a:chExt cx="2273910" cy="2230258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7873B34C-3FEB-FB7A-8FBC-F36BD0E86AE9}"/>
                </a:ext>
              </a:extLst>
            </p:cNvPr>
            <p:cNvSpPr/>
            <p:nvPr/>
          </p:nvSpPr>
          <p:spPr>
            <a:xfrm>
              <a:off x="357051" y="1930071"/>
              <a:ext cx="2144720" cy="20808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lnSpc>
                  <a:spcPct val="150000"/>
                </a:lnSpc>
                <a:buSzPct val="25000"/>
                <a:defRPr/>
              </a:pPr>
              <a:endPara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5C6E5EED-AD1F-403B-0776-B8F5DEF1AB20}"/>
                </a:ext>
              </a:extLst>
            </p:cNvPr>
            <p:cNvSpPr/>
            <p:nvPr/>
          </p:nvSpPr>
          <p:spPr>
            <a:xfrm>
              <a:off x="486241" y="2079509"/>
              <a:ext cx="2144720" cy="20808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lnSpc>
                  <a:spcPct val="150000"/>
                </a:lnSpc>
                <a:buSzPct val="25000"/>
                <a:defRPr/>
              </a:pPr>
              <a:endPara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" name="标题 3">
            <a:extLst>
              <a:ext uri="{FF2B5EF4-FFF2-40B4-BE49-F238E27FC236}">
                <a16:creationId xmlns:a16="http://schemas.microsoft.com/office/drawing/2014/main" id="{64E02380-8092-1895-5551-B486EB1E6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发展计划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955EC3E6-6195-3475-FC44-BB4657FF7D95}"/>
              </a:ext>
            </a:extLst>
          </p:cNvPr>
          <p:cNvSpPr/>
          <p:nvPr/>
        </p:nvSpPr>
        <p:spPr>
          <a:xfrm>
            <a:off x="2998891" y="2969374"/>
            <a:ext cx="144000" cy="1440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endParaRPr lang="en-GB" sz="1200" dirty="0">
              <a:solidFill>
                <a:srgbClr val="FFFFFF"/>
              </a:solidFill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3FF5D085-6C61-92B3-C1FC-9E44FE69F315}"/>
              </a:ext>
            </a:extLst>
          </p:cNvPr>
          <p:cNvSpPr/>
          <p:nvPr/>
        </p:nvSpPr>
        <p:spPr>
          <a:xfrm>
            <a:off x="6033427" y="2969374"/>
            <a:ext cx="144000" cy="1440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endParaRPr lang="en-GB" sz="1200">
              <a:solidFill>
                <a:srgbClr val="FFFFFF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E50C3E6C-E4DB-4661-8230-74ABB9777E7A}"/>
              </a:ext>
            </a:extLst>
          </p:cNvPr>
          <p:cNvGrpSpPr/>
          <p:nvPr/>
        </p:nvGrpSpPr>
        <p:grpSpPr>
          <a:xfrm>
            <a:off x="357051" y="1930071"/>
            <a:ext cx="2273910" cy="2230258"/>
            <a:chOff x="357051" y="1930071"/>
            <a:chExt cx="2273910" cy="2230258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9CB2B7C5-CF03-4C6C-5424-6B81B459EBC6}"/>
                </a:ext>
              </a:extLst>
            </p:cNvPr>
            <p:cNvSpPr/>
            <p:nvPr/>
          </p:nvSpPr>
          <p:spPr>
            <a:xfrm>
              <a:off x="357051" y="1930071"/>
              <a:ext cx="2144720" cy="20808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lnSpc>
                  <a:spcPct val="150000"/>
                </a:lnSpc>
                <a:buSzPct val="25000"/>
                <a:defRPr/>
              </a:pPr>
              <a:endPara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7D54C24E-91F0-7224-3304-2B06B5934070}"/>
                </a:ext>
              </a:extLst>
            </p:cNvPr>
            <p:cNvSpPr/>
            <p:nvPr/>
          </p:nvSpPr>
          <p:spPr>
            <a:xfrm>
              <a:off x="486241" y="2079509"/>
              <a:ext cx="2144720" cy="20808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lnSpc>
                  <a:spcPct val="150000"/>
                </a:lnSpc>
                <a:buSzPct val="25000"/>
                <a:defRPr/>
              </a:pPr>
              <a:endPara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9C123A54-A6D1-A6CA-4A07-65857EE1BBC0}"/>
              </a:ext>
            </a:extLst>
          </p:cNvPr>
          <p:cNvSpPr txBox="1"/>
          <p:nvPr/>
        </p:nvSpPr>
        <p:spPr>
          <a:xfrm>
            <a:off x="731029" y="2331324"/>
            <a:ext cx="1655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户外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SLAM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15C3304-96B8-8CA5-F73A-C20EBFF8853F}"/>
              </a:ext>
            </a:extLst>
          </p:cNvPr>
          <p:cNvSpPr txBox="1"/>
          <p:nvPr/>
        </p:nvSpPr>
        <p:spPr>
          <a:xfrm>
            <a:off x="731029" y="2596719"/>
            <a:ext cx="1655144" cy="1346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尝试开发视觉避障模块，与激光雷达融合进行避障，提高巡逻稳定性</a:t>
            </a:r>
            <a:endParaRPr kumimoji="0" lang="en-GB" sz="14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AF037FD-54E2-DA47-747E-9C551C6320F7}"/>
              </a:ext>
            </a:extLst>
          </p:cNvPr>
          <p:cNvSpPr txBox="1"/>
          <p:nvPr/>
        </p:nvSpPr>
        <p:spPr>
          <a:xfrm>
            <a:off x="3760585" y="2363563"/>
            <a:ext cx="1655144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夜间行人检测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CC0536E-0611-7BF8-EF58-6BDEAEAB055F}"/>
              </a:ext>
            </a:extLst>
          </p:cNvPr>
          <p:cNvSpPr txBox="1"/>
          <p:nvPr/>
        </p:nvSpPr>
        <p:spPr>
          <a:xfrm>
            <a:off x="3766178" y="2627377"/>
            <a:ext cx="1655144" cy="1346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在现有视觉模型的基础上增加夜间检测模块，贴合应用场景需求</a:t>
            </a:r>
            <a:endParaRPr kumimoji="0" lang="en-GB" sz="14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D419EBF-669E-AE98-D87B-4FF3B3E6AE21}"/>
              </a:ext>
            </a:extLst>
          </p:cNvPr>
          <p:cNvSpPr txBox="1"/>
          <p:nvPr/>
        </p:nvSpPr>
        <p:spPr>
          <a:xfrm>
            <a:off x="6790147" y="2363561"/>
            <a:ext cx="16551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/>
              <a:t>模块整合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106DDF4-46F6-8885-9F85-5F5B94844B1F}"/>
              </a:ext>
            </a:extLst>
          </p:cNvPr>
          <p:cNvSpPr txBox="1"/>
          <p:nvPr/>
        </p:nvSpPr>
        <p:spPr>
          <a:xfrm>
            <a:off x="6790148" y="2634332"/>
            <a:ext cx="1655143" cy="1346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</a:rPr>
              <a:t>将各分离开发的模块通过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</a:rPr>
              <a:t>ROS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</a:rPr>
              <a:t>脚本集成于小车上，贯通完整巡逻流程</a:t>
            </a:r>
            <a:endParaRPr kumimoji="0" lang="en-GB" sz="14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FCEBC26F-CD35-26BC-6EE6-6FC96B3475C0}"/>
              </a:ext>
            </a:extLst>
          </p:cNvPr>
          <p:cNvGrpSpPr/>
          <p:nvPr/>
        </p:nvGrpSpPr>
        <p:grpSpPr>
          <a:xfrm>
            <a:off x="666749" y="5463623"/>
            <a:ext cx="10917884" cy="244240"/>
            <a:chOff x="607366" y="4956964"/>
            <a:chExt cx="10917884" cy="1151471"/>
          </a:xfrm>
        </p:grpSpPr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D1C6ED72-CFE8-20C9-F644-8022FD57DED2}"/>
                </a:ext>
              </a:extLst>
            </p:cNvPr>
            <p:cNvSpPr/>
            <p:nvPr/>
          </p:nvSpPr>
          <p:spPr>
            <a:xfrm>
              <a:off x="607366" y="4956964"/>
              <a:ext cx="10858500" cy="944528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B553DC0F-9F33-BAEF-0C4D-89C587838485}"/>
                </a:ext>
              </a:extLst>
            </p:cNvPr>
            <p:cNvSpPr/>
            <p:nvPr/>
          </p:nvSpPr>
          <p:spPr>
            <a:xfrm>
              <a:off x="666750" y="5163909"/>
              <a:ext cx="10858500" cy="944526"/>
            </a:xfrm>
            <a:prstGeom prst="roundRect">
              <a:avLst>
                <a:gd name="adj" fmla="val 50000"/>
              </a:avLst>
            </a:prstGeom>
            <a:solidFill>
              <a:schemeClr val="tx2"/>
            </a:solid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A70299E1-E866-02E2-5111-3F7DEFB3A94F}"/>
              </a:ext>
            </a:extLst>
          </p:cNvPr>
          <p:cNvSpPr txBox="1"/>
          <p:nvPr/>
        </p:nvSpPr>
        <p:spPr>
          <a:xfrm>
            <a:off x="9819706" y="2363561"/>
            <a:ext cx="1655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开发移动应用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041E7CC8-9777-337E-6A91-43EAF9ADFFE4}"/>
              </a:ext>
            </a:extLst>
          </p:cNvPr>
          <p:cNvSpPr txBox="1"/>
          <p:nvPr/>
        </p:nvSpPr>
        <p:spPr>
          <a:xfrm>
            <a:off x="9819706" y="2634331"/>
            <a:ext cx="1655144" cy="134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</a:rPr>
              <a:t>提供一个实时监控小车与环境状况，并提供即时报警功能的移动应用</a:t>
            </a:r>
            <a:endParaRPr kumimoji="0" lang="en-GB" sz="14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6D3795A8-8D44-807D-DB91-13EDAEE4071F}"/>
              </a:ext>
            </a:extLst>
          </p:cNvPr>
          <p:cNvSpPr/>
          <p:nvPr/>
        </p:nvSpPr>
        <p:spPr>
          <a:xfrm>
            <a:off x="9058010" y="3041374"/>
            <a:ext cx="144000" cy="1440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endParaRPr lang="en-GB" sz="1200">
              <a:solidFill>
                <a:srgbClr val="FFFFFF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ED94207-CB1E-933D-F812-088D3A2E5C8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804" y="118142"/>
            <a:ext cx="1387475" cy="44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48087"/>
      </p:ext>
    </p:extLst>
  </p:cSld>
  <p:clrMapOvr>
    <a:masterClrMapping/>
  </p:clrMapOvr>
  <p:transition spd="slow" advTm="189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90792D6-CF58-5325-FACF-0B30E234956F}"/>
              </a:ext>
            </a:extLst>
          </p:cNvPr>
          <p:cNvSpPr/>
          <p:nvPr/>
        </p:nvSpPr>
        <p:spPr bwMode="auto">
          <a:xfrm>
            <a:off x="480568" y="1872943"/>
            <a:ext cx="11230864" cy="3639364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2536739" y="1546928"/>
            <a:ext cx="238504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í$ḻiḓe"/>
          <p:cNvSpPr/>
          <p:nvPr/>
        </p:nvSpPr>
        <p:spPr>
          <a:xfrm>
            <a:off x="704633" y="2524987"/>
            <a:ext cx="3553149" cy="2248125"/>
          </a:xfrm>
          <a:prstGeom prst="roundRect">
            <a:avLst>
              <a:gd name="adj" fmla="val 2415"/>
            </a:avLst>
          </a:prstGeom>
          <a:solidFill>
            <a:schemeClr val="accent1">
              <a:lumMod val="20000"/>
              <a:lumOff val="80000"/>
              <a:alpha val="40000"/>
            </a:schemeClr>
          </a:solidFill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46800" anchor="t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br>
            <a:b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b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ïS1iďê"/>
          <p:cNvSpPr/>
          <p:nvPr/>
        </p:nvSpPr>
        <p:spPr>
          <a:xfrm>
            <a:off x="858064" y="2300786"/>
            <a:ext cx="1307937" cy="385277"/>
          </a:xfrm>
          <a:prstGeom prst="roundRect">
            <a:avLst>
              <a:gd name="adj" fmla="val 14195"/>
            </a:avLst>
          </a:prstGeom>
          <a:solidFill>
            <a:srgbClr val="1A3172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>
                <a:solidFill>
                  <a:srgbClr val="FFFFFF"/>
                </a:solidFill>
                <a:latin typeface="Arial" panose="020B0604020202020204"/>
                <a:ea typeface="微软雅黑" panose="020B0503020204020204" pitchFamily="34" charset="-122"/>
              </a:rPr>
              <a:t>曾子瑄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îşḻíḑe"/>
          <p:cNvSpPr txBox="1"/>
          <p:nvPr/>
        </p:nvSpPr>
        <p:spPr bwMode="auto">
          <a:xfrm>
            <a:off x="1388878" y="2398393"/>
            <a:ext cx="73" cy="2215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anchor="ctr"/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îṣľídê"/>
          <p:cNvSpPr/>
          <p:nvPr/>
        </p:nvSpPr>
        <p:spPr bwMode="auto">
          <a:xfrm>
            <a:off x="858064" y="2719242"/>
            <a:ext cx="3399940" cy="2248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</a:rPr>
              <a:t>项目负责人，负责进行项目的日常管理与组织</a:t>
            </a:r>
            <a:endParaRPr lang="en-US" altLang="zh-CN" dirty="0">
              <a:solidFill>
                <a:srgbClr val="000000"/>
              </a:solidFill>
            </a:endParaRP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</a:rPr>
              <a:t>搭建硬件平台，开发</a:t>
            </a:r>
            <a:r>
              <a:rPr lang="en-US" altLang="zh-CN" dirty="0">
                <a:solidFill>
                  <a:srgbClr val="000000"/>
                </a:solidFill>
              </a:rPr>
              <a:t>ROS</a:t>
            </a:r>
            <a:r>
              <a:rPr lang="zh-CN" altLang="en-US" dirty="0">
                <a:solidFill>
                  <a:srgbClr val="000000"/>
                </a:solidFill>
              </a:rPr>
              <a:t>建图导航巡视功能，部署目标检测</a:t>
            </a:r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23" name="í$ḻiḓe"/>
          <p:cNvSpPr/>
          <p:nvPr/>
        </p:nvSpPr>
        <p:spPr>
          <a:xfrm>
            <a:off x="4413543" y="2524987"/>
            <a:ext cx="3553149" cy="2248125"/>
          </a:xfrm>
          <a:prstGeom prst="roundRect">
            <a:avLst>
              <a:gd name="adj" fmla="val 2415"/>
            </a:avLst>
          </a:prstGeom>
          <a:solidFill>
            <a:schemeClr val="accent3">
              <a:lumMod val="20000"/>
              <a:lumOff val="80000"/>
              <a:alpha val="40000"/>
            </a:schemeClr>
          </a:solidFill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46800" anchor="t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br>
            <a:b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b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" name="ïS1iďê"/>
          <p:cNvSpPr/>
          <p:nvPr/>
        </p:nvSpPr>
        <p:spPr>
          <a:xfrm>
            <a:off x="4566974" y="2300786"/>
            <a:ext cx="1307937" cy="385277"/>
          </a:xfrm>
          <a:prstGeom prst="roundRect">
            <a:avLst>
              <a:gd name="adj" fmla="val 14195"/>
            </a:avLst>
          </a:prstGeom>
          <a:solidFill>
            <a:srgbClr val="1A3172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黄昊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îşḻíḑe"/>
          <p:cNvSpPr txBox="1"/>
          <p:nvPr/>
        </p:nvSpPr>
        <p:spPr bwMode="auto">
          <a:xfrm>
            <a:off x="5097788" y="2398393"/>
            <a:ext cx="73" cy="2215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anchor="ctr"/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6" name="îṣľídê"/>
          <p:cNvSpPr/>
          <p:nvPr/>
        </p:nvSpPr>
        <p:spPr bwMode="auto">
          <a:xfrm>
            <a:off x="4566974" y="2902287"/>
            <a:ext cx="3279312" cy="2248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</a:rPr>
              <a:t>负责异常声音检测模型的开发工作</a:t>
            </a:r>
            <a:endParaRPr lang="en-US" altLang="zh-CN" dirty="0">
              <a:solidFill>
                <a:srgbClr val="000000"/>
              </a:solidFill>
            </a:endParaRP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</a:rPr>
              <a:t>财务管理，控制经费使用</a:t>
            </a:r>
            <a:endParaRPr lang="en-US" altLang="zh-CN" dirty="0">
              <a:solidFill>
                <a:srgbClr val="000000"/>
              </a:solidFill>
            </a:endParaRP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28" name="í$ḻiḓe"/>
          <p:cNvSpPr/>
          <p:nvPr/>
        </p:nvSpPr>
        <p:spPr>
          <a:xfrm>
            <a:off x="8122455" y="2524988"/>
            <a:ext cx="3432669" cy="2248124"/>
          </a:xfrm>
          <a:prstGeom prst="roundRect">
            <a:avLst>
              <a:gd name="adj" fmla="val 2415"/>
            </a:avLst>
          </a:prstGeom>
          <a:solidFill>
            <a:schemeClr val="accent1">
              <a:lumMod val="20000"/>
              <a:lumOff val="80000"/>
              <a:alpha val="40000"/>
            </a:schemeClr>
          </a:solidFill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46800" anchor="t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b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br>
            <a:b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b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ïS1iďê"/>
          <p:cNvSpPr/>
          <p:nvPr/>
        </p:nvSpPr>
        <p:spPr>
          <a:xfrm>
            <a:off x="8275885" y="2300786"/>
            <a:ext cx="1307937" cy="385277"/>
          </a:xfrm>
          <a:prstGeom prst="roundRect">
            <a:avLst>
              <a:gd name="adj" fmla="val 14195"/>
            </a:avLst>
          </a:prstGeom>
          <a:solidFill>
            <a:srgbClr val="1A3172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>
                <a:solidFill>
                  <a:srgbClr val="FFFFFF"/>
                </a:solidFill>
                <a:latin typeface="Arial" panose="020B0604020202020204"/>
                <a:ea typeface="微软雅黑" panose="020B0503020204020204" pitchFamily="34" charset="-122"/>
              </a:rPr>
              <a:t>陈秦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0" name="îşḻíḑe"/>
          <p:cNvSpPr txBox="1"/>
          <p:nvPr/>
        </p:nvSpPr>
        <p:spPr bwMode="auto">
          <a:xfrm>
            <a:off x="8806699" y="2398393"/>
            <a:ext cx="73" cy="2215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anchor="ctr"/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1" name="îṣľídê"/>
          <p:cNvSpPr/>
          <p:nvPr/>
        </p:nvSpPr>
        <p:spPr bwMode="auto">
          <a:xfrm>
            <a:off x="8275885" y="2902287"/>
            <a:ext cx="3279312" cy="2248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</a:rPr>
              <a:t>搭建硬件平台，技术文档的撰写</a:t>
            </a:r>
            <a:endParaRPr lang="en-US" altLang="zh-CN" dirty="0">
              <a:solidFill>
                <a:srgbClr val="000000"/>
              </a:solidFill>
            </a:endParaRP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</a:rPr>
              <a:t>模型轻量化</a:t>
            </a:r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90D006F-C321-CEB5-EACD-017F5B983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项目分工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74DDD27-46A3-D073-57D0-EEAE665EA9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804" y="118142"/>
            <a:ext cx="1387475" cy="44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36587"/>
      </p:ext>
    </p:extLst>
  </p:cSld>
  <p:clrMapOvr>
    <a:masterClrMapping/>
  </p:clrMapOvr>
  <p:transition spd="slow" advTm="84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>
            <a:extLst>
              <a:ext uri="{FF2B5EF4-FFF2-40B4-BE49-F238E27FC236}">
                <a16:creationId xmlns:a16="http://schemas.microsoft.com/office/drawing/2014/main" id="{E052F075-8263-486D-9777-7678003165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804" y="118142"/>
            <a:ext cx="1387475" cy="440079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3CB8CD17-FCA0-87C3-1F69-74EA38790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经费使用</a:t>
            </a: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2135CE71-99F4-50F9-6527-EE9706F3F6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6777493"/>
              </p:ext>
            </p:extLst>
          </p:nvPr>
        </p:nvGraphicFramePr>
        <p:xfrm>
          <a:off x="946345" y="1141366"/>
          <a:ext cx="10299310" cy="497728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9272">
                  <a:extLst>
                    <a:ext uri="{9D8B030D-6E8A-4147-A177-3AD203B41FA5}">
                      <a16:colId xmlns:a16="http://schemas.microsoft.com/office/drawing/2014/main" val="326073026"/>
                    </a:ext>
                  </a:extLst>
                </a:gridCol>
                <a:gridCol w="2017986">
                  <a:extLst>
                    <a:ext uri="{9D8B030D-6E8A-4147-A177-3AD203B41FA5}">
                      <a16:colId xmlns:a16="http://schemas.microsoft.com/office/drawing/2014/main" val="3204610553"/>
                    </a:ext>
                  </a:extLst>
                </a:gridCol>
                <a:gridCol w="2578775">
                  <a:extLst>
                    <a:ext uri="{9D8B030D-6E8A-4147-A177-3AD203B41FA5}">
                      <a16:colId xmlns:a16="http://schemas.microsoft.com/office/drawing/2014/main" val="1547696133"/>
                    </a:ext>
                  </a:extLst>
                </a:gridCol>
                <a:gridCol w="1413054">
                  <a:extLst>
                    <a:ext uri="{9D8B030D-6E8A-4147-A177-3AD203B41FA5}">
                      <a16:colId xmlns:a16="http://schemas.microsoft.com/office/drawing/2014/main" val="2251131122"/>
                    </a:ext>
                  </a:extLst>
                </a:gridCol>
                <a:gridCol w="2970223">
                  <a:extLst>
                    <a:ext uri="{9D8B030D-6E8A-4147-A177-3AD203B41FA5}">
                      <a16:colId xmlns:a16="http://schemas.microsoft.com/office/drawing/2014/main" val="696219751"/>
                    </a:ext>
                  </a:extLst>
                </a:gridCol>
              </a:tblGrid>
              <a:tr h="42452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购买日期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物品名称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种类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>
                          <a:effectLst/>
                        </a:rPr>
                        <a:t>金额（元）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800" kern="100" dirty="0">
                          <a:effectLst/>
                        </a:rPr>
                        <a:t>用途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6289773"/>
                  </a:ext>
                </a:extLst>
              </a:tr>
              <a:tr h="42452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2022/06/09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激光雷达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电子元件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368.00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建图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7983670"/>
                  </a:ext>
                </a:extLst>
              </a:tr>
              <a:tr h="43117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2022/07/30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背包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手提包（袋</a:t>
                      </a:r>
                      <a:r>
                        <a:rPr lang="en-US" sz="1800" kern="100" dirty="0">
                          <a:effectLst/>
                        </a:rPr>
                        <a:t>）、</a:t>
                      </a:r>
                      <a:r>
                        <a:rPr lang="en-US" sz="1800" kern="100" dirty="0" err="1">
                          <a:effectLst/>
                        </a:rPr>
                        <a:t>背包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35.80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800" kern="100" dirty="0">
                          <a:effectLst/>
                        </a:rPr>
                        <a:t>便于</a:t>
                      </a:r>
                      <a:r>
                        <a:rPr lang="en-US" sz="1800" kern="100" dirty="0" err="1">
                          <a:effectLst/>
                        </a:rPr>
                        <a:t>携带小车进行实地开发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54968976"/>
                  </a:ext>
                </a:extLst>
              </a:tr>
              <a:tr h="42452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2022/09/10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环形六麦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电子元件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541.35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音频设备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41009788"/>
                  </a:ext>
                </a:extLst>
              </a:tr>
              <a:tr h="42452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2022/09/10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USB声卡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电子元件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15.00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音频设备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6412884"/>
                  </a:ext>
                </a:extLst>
              </a:tr>
              <a:tr h="42452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2022/09/10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扬声器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电子元件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15.00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音频设备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53171112"/>
                  </a:ext>
                </a:extLst>
              </a:tr>
              <a:tr h="42452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2022/09/10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铝合金上层板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电子元件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135.02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小车器件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66211877"/>
                  </a:ext>
                </a:extLst>
              </a:tr>
              <a:tr h="42452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2022/09/19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十字螺丝刀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电子元件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9.00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小车组装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21191186"/>
                  </a:ext>
                </a:extLst>
              </a:tr>
              <a:tr h="42452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2022/09/19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散热器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电子元件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27.00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3765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主控散热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0102280"/>
                  </a:ext>
                </a:extLst>
              </a:tr>
              <a:tr h="42452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2022/09/23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热熔胶枪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金属制品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19.80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3765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粘合机械设备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6603057"/>
                  </a:ext>
                </a:extLst>
              </a:tr>
              <a:tr h="34273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2022/09/23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螺丝刀套装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金属制品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>
                          <a:effectLst/>
                        </a:rPr>
                        <a:t>33.90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kern="100" dirty="0" err="1">
                          <a:effectLst/>
                        </a:rPr>
                        <a:t>小车组装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04102682"/>
                  </a:ext>
                </a:extLst>
              </a:tr>
              <a:tr h="34249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8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合计</a:t>
                      </a:r>
                    </a:p>
                  </a:txBody>
                  <a:tcPr marL="68580" marR="68580" marT="0" marB="0"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1199.87</a:t>
                      </a:r>
                      <a:r>
                        <a:rPr lang="zh-CN" altLang="en-US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元</a:t>
                      </a: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5832426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 advTm="17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 flipH="1">
            <a:off x="677419" y="598161"/>
            <a:ext cx="10825884" cy="5667826"/>
          </a:xfrm>
          <a:prstGeom prst="rect">
            <a:avLst/>
          </a:prstGeom>
          <a:blipFill dpi="0" rotWithShape="1">
            <a:blip r:embed="rId4">
              <a:alphaModFix amt="8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716532" y="4900965"/>
            <a:ext cx="10825884" cy="1408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·</a:t>
            </a:r>
            <a:endParaRPr lang="zh-CN" altLang="en-US" dirty="0"/>
          </a:p>
        </p:txBody>
      </p: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C8D0E19E-DADC-4DDA-9EE8-2E79052777FD}"/>
              </a:ext>
            </a:extLst>
          </p:cNvPr>
          <p:cNvCxnSpPr>
            <a:cxnSpLocks/>
          </p:cNvCxnSpPr>
          <p:nvPr/>
        </p:nvCxnSpPr>
        <p:spPr>
          <a:xfrm>
            <a:off x="1600834" y="4313161"/>
            <a:ext cx="5705488" cy="0"/>
          </a:xfrm>
          <a:prstGeom prst="line">
            <a:avLst/>
          </a:prstGeom>
          <a:ln w="381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>
            <a:extLst>
              <a:ext uri="{FF2B5EF4-FFF2-40B4-BE49-F238E27FC236}">
                <a16:creationId xmlns:a16="http://schemas.microsoft.com/office/drawing/2014/main" id="{11917A41-7EE5-4E29-AF9D-FA131792D7A1}"/>
              </a:ext>
            </a:extLst>
          </p:cNvPr>
          <p:cNvSpPr/>
          <p:nvPr/>
        </p:nvSpPr>
        <p:spPr>
          <a:xfrm>
            <a:off x="1508469" y="3308709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D5686EE-6E68-4497-9572-9B5B2C7015FE}"/>
              </a:ext>
            </a:extLst>
          </p:cNvPr>
          <p:cNvSpPr txBox="1"/>
          <p:nvPr/>
        </p:nvSpPr>
        <p:spPr>
          <a:xfrm>
            <a:off x="887684" y="2327342"/>
            <a:ext cx="8190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latin typeface="+mj-lt"/>
              </a:rPr>
              <a:t>衷心感谢各位评委老师指导！</a:t>
            </a:r>
          </a:p>
        </p:txBody>
      </p:sp>
      <p:pic>
        <p:nvPicPr>
          <p:cNvPr id="66" name="图片 65">
            <a:extLst>
              <a:ext uri="{FF2B5EF4-FFF2-40B4-BE49-F238E27FC236}">
                <a16:creationId xmlns:a16="http://schemas.microsoft.com/office/drawing/2014/main" id="{100E52CD-97B2-466A-8431-C682CB0181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78" y="110557"/>
            <a:ext cx="1387475" cy="438150"/>
          </a:xfrm>
          <a:prstGeom prst="rect">
            <a:avLst/>
          </a:prstGeom>
        </p:spPr>
      </p:pic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82A20B7A-4F44-E10C-A4A3-9746B5983B94}"/>
              </a:ext>
            </a:extLst>
          </p:cNvPr>
          <p:cNvSpPr/>
          <p:nvPr/>
        </p:nvSpPr>
        <p:spPr>
          <a:xfrm>
            <a:off x="1600834" y="5253231"/>
            <a:ext cx="2956264" cy="69608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1400" b="1" dirty="0">
              <a:latin typeface="+mn-ea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0B5393C-1C6A-5AF7-B5EC-A2B0A4C4F403}"/>
              </a:ext>
            </a:extLst>
          </p:cNvPr>
          <p:cNvSpPr txBox="1"/>
          <p:nvPr/>
        </p:nvSpPr>
        <p:spPr>
          <a:xfrm>
            <a:off x="1600834" y="5321333"/>
            <a:ext cx="308942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+mn-ea"/>
              </a:rPr>
              <a:t>指导老师：   汪成亮   </a:t>
            </a:r>
            <a:endParaRPr lang="en-US" altLang="zh-CN" sz="1600" b="1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latin typeface="+mn-ea"/>
              </a:rPr>
              <a:t>项目组成员：曾子瑄</a:t>
            </a:r>
            <a:r>
              <a:rPr lang="en-US" altLang="zh-CN" sz="16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+mn-ea"/>
              </a:rPr>
              <a:t>陈秦</a:t>
            </a:r>
            <a:r>
              <a:rPr lang="en-US" altLang="zh-CN" sz="16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+mn-ea"/>
              </a:rPr>
              <a:t>黄昊</a:t>
            </a:r>
            <a:endParaRPr lang="en-US" altLang="zh-CN" sz="1600" b="1" dirty="0">
              <a:solidFill>
                <a:schemeClr val="bg1"/>
              </a:solidFill>
              <a:latin typeface="+mn-ea"/>
            </a:endParaRPr>
          </a:p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D615D32-9B36-66FE-3133-66B25307A866}"/>
              </a:ext>
            </a:extLst>
          </p:cNvPr>
          <p:cNvPicPr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433" y="4169333"/>
            <a:ext cx="2756815" cy="184260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01317C1-7D09-6BE7-1D34-89805B5B46DA}"/>
              </a:ext>
            </a:extLst>
          </p:cNvPr>
          <p:cNvSpPr txBox="1"/>
          <p:nvPr/>
        </p:nvSpPr>
        <p:spPr>
          <a:xfrm>
            <a:off x="1508469" y="4463532"/>
            <a:ext cx="8359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effectLst/>
                <a:latin typeface="Noto Sans SC"/>
              </a:rPr>
              <a:t>第七届重庆市大学生创新训练项目</a:t>
            </a:r>
            <a:r>
              <a:rPr lang="zh-CN" altLang="en-US" dirty="0">
                <a:latin typeface="+mj-ea"/>
                <a:ea typeface="+mj-ea"/>
              </a:rPr>
              <a:t>中期答辩</a:t>
            </a:r>
          </a:p>
        </p:txBody>
      </p:sp>
      <p:pic>
        <p:nvPicPr>
          <p:cNvPr id="4" name="图片 3" descr="千库网_蓝色手机科技机器人_元素编号12857685_好压看图">
            <a:extLst>
              <a:ext uri="{FF2B5EF4-FFF2-40B4-BE49-F238E27FC236}">
                <a16:creationId xmlns:a16="http://schemas.microsoft.com/office/drawing/2014/main" id="{E4C5CCF8-4353-748A-43FD-BC8B816C17FE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87000"/>
          </a:blip>
          <a:stretch>
            <a:fillRect/>
          </a:stretch>
        </p:blipFill>
        <p:spPr>
          <a:xfrm>
            <a:off x="7972068" y="332454"/>
            <a:ext cx="3531235" cy="3237865"/>
          </a:xfrm>
          <a:prstGeom prst="rect">
            <a:avLst/>
          </a:prstGeom>
        </p:spPr>
      </p:pic>
    </p:spTree>
  </p:cSld>
  <p:clrMapOvr>
    <a:masterClrMapping/>
  </p:clrMapOvr>
  <p:transition spd="slow" advTm="11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DF0D53B-D38A-B018-B1A1-CFF2C8D5458B}"/>
              </a:ext>
            </a:extLst>
          </p:cNvPr>
          <p:cNvSpPr/>
          <p:nvPr/>
        </p:nvSpPr>
        <p:spPr bwMode="auto">
          <a:xfrm>
            <a:off x="670717" y="1190218"/>
            <a:ext cx="10850563" cy="4926803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3FA51F9-A19E-FACE-B568-765C21B639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804" y="118142"/>
            <a:ext cx="1387475" cy="440079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83E71725-4900-EF5E-9337-399605398731}"/>
              </a:ext>
            </a:extLst>
          </p:cNvPr>
          <p:cNvSpPr txBox="1"/>
          <p:nvPr/>
        </p:nvSpPr>
        <p:spPr>
          <a:xfrm>
            <a:off x="11690299" y="919688"/>
            <a:ext cx="1616991" cy="541061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16FC92FC-EF6C-CB4D-85C6-5ED05E3EA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中期总结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A1876BC-FCDF-711A-0EC5-EBF470FAE0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93"/>
          <a:stretch/>
        </p:blipFill>
        <p:spPr>
          <a:xfrm>
            <a:off x="670718" y="919688"/>
            <a:ext cx="10850563" cy="558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09751"/>
      </p:ext>
    </p:extLst>
  </p:cSld>
  <p:clrMapOvr>
    <a:masterClrMapping/>
  </p:clrMapOvr>
  <p:transition spd="slow" advTm="14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C97E169-DF07-ACBD-75E5-F4D43FCE2F69}"/>
              </a:ext>
            </a:extLst>
          </p:cNvPr>
          <p:cNvSpPr/>
          <p:nvPr/>
        </p:nvSpPr>
        <p:spPr bwMode="auto">
          <a:xfrm>
            <a:off x="480568" y="2112579"/>
            <a:ext cx="5232855" cy="2755813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04E6F7B-3EA8-A5F3-2838-6DDED9ADD5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804" y="118142"/>
            <a:ext cx="1387475" cy="44007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2EE9BCD-0A7B-9546-E383-C0CFE319B765}"/>
              </a:ext>
            </a:extLst>
          </p:cNvPr>
          <p:cNvSpPr txBox="1"/>
          <p:nvPr/>
        </p:nvSpPr>
        <p:spPr>
          <a:xfrm>
            <a:off x="636955" y="1498870"/>
            <a:ext cx="5459045" cy="3994484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 dirty="0"/>
              <a:t>裁剪冗余功能</a:t>
            </a:r>
            <a:endParaRPr lang="en-US" altLang="zh-CN" sz="2000" b="1" dirty="0"/>
          </a:p>
          <a:p>
            <a:r>
              <a:rPr lang="en-US" altLang="zh-CN" sz="2000" dirty="0"/>
              <a:t>    </a:t>
            </a:r>
            <a:r>
              <a:rPr lang="zh-CN" altLang="en-US" dirty="0"/>
              <a:t>明确重点，舍弃实现难度大应用价值低的功能</a:t>
            </a:r>
            <a:endParaRPr lang="en-US" altLang="zh-CN" dirty="0"/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 dirty="0"/>
              <a:t>进行基础功能开发</a:t>
            </a:r>
            <a:endParaRPr lang="en-US" altLang="zh-CN" sz="2000" b="1" dirty="0"/>
          </a:p>
          <a:p>
            <a:r>
              <a:rPr lang="en-US" altLang="zh-CN" sz="2000" b="1" dirty="0"/>
              <a:t>    </a:t>
            </a:r>
            <a:r>
              <a:rPr lang="zh-CN" altLang="en-US" dirty="0"/>
              <a:t>设备调试以及小车运动功能开发</a:t>
            </a:r>
            <a:endParaRPr lang="en-US" altLang="zh-CN" dirty="0"/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 dirty="0"/>
              <a:t>识别模型的开发与部署</a:t>
            </a:r>
            <a:endParaRPr lang="en-US" altLang="zh-CN" sz="2000" b="1" dirty="0"/>
          </a:p>
          <a:p>
            <a:r>
              <a:rPr lang="en-US" altLang="zh-CN" dirty="0"/>
              <a:t>    </a:t>
            </a:r>
            <a:r>
              <a:rPr lang="zh-CN" altLang="en-US" dirty="0"/>
              <a:t>开发目标检测以及异常声音识别模型</a:t>
            </a:r>
            <a:endParaRPr lang="zh-CN" altLang="en-US" sz="2000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10B7DA05-AEC2-4500-9ABA-86009ADB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中期总结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48F5F04-845A-DD8C-9723-6E4F38AB9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549" y="852487"/>
            <a:ext cx="4867275" cy="51530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FA85082-AA33-BDB0-D496-37FC189A543D}"/>
              </a:ext>
            </a:extLst>
          </p:cNvPr>
          <p:cNvSpPr txBox="1"/>
          <p:nvPr/>
        </p:nvSpPr>
        <p:spPr>
          <a:xfrm>
            <a:off x="7780386" y="6083846"/>
            <a:ext cx="2133599" cy="351161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r>
              <a:rPr lang="zh-CN" altLang="en-US" sz="1400" dirty="0"/>
              <a:t>小车架构图</a:t>
            </a:r>
          </a:p>
        </p:txBody>
      </p:sp>
    </p:spTree>
    <p:extLst>
      <p:ext uri="{BB962C8B-B14F-4D97-AF65-F5344CB8AC3E}">
        <p14:creationId xmlns:p14="http://schemas.microsoft.com/office/powerpoint/2010/main" val="4270682451"/>
      </p:ext>
    </p:extLst>
  </p:cSld>
  <p:clrMapOvr>
    <a:masterClrMapping/>
  </p:clrMapOvr>
  <p:transition spd="slow" advTm="5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E847341D-7E99-6EE5-75E9-ED34BA4C9611}"/>
              </a:ext>
            </a:extLst>
          </p:cNvPr>
          <p:cNvSpPr/>
          <p:nvPr/>
        </p:nvSpPr>
        <p:spPr bwMode="auto">
          <a:xfrm>
            <a:off x="1902372" y="1744264"/>
            <a:ext cx="8387256" cy="28743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A1A0AD1-E2DA-6D2E-4E9D-3EF0080F2866}"/>
              </a:ext>
            </a:extLst>
          </p:cNvPr>
          <p:cNvSpPr/>
          <p:nvPr/>
        </p:nvSpPr>
        <p:spPr bwMode="auto">
          <a:xfrm>
            <a:off x="2123319" y="1957623"/>
            <a:ext cx="8387256" cy="2874395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04E6F7B-3EA8-A5F3-2838-6DDED9ADD5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804" y="118142"/>
            <a:ext cx="1387475" cy="440079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10B7DA05-AEC2-4500-9ABA-86009ADB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中期总结</a:t>
            </a:r>
          </a:p>
        </p:txBody>
      </p:sp>
      <p:sp>
        <p:nvSpPr>
          <p:cNvPr id="6" name="íṡ1íḑè">
            <a:extLst>
              <a:ext uri="{FF2B5EF4-FFF2-40B4-BE49-F238E27FC236}">
                <a16:creationId xmlns:a16="http://schemas.microsoft.com/office/drawing/2014/main" id="{17FA4484-BA39-55AA-74D0-BE6353B2663A}"/>
              </a:ext>
            </a:extLst>
          </p:cNvPr>
          <p:cNvSpPr txBox="1"/>
          <p:nvPr/>
        </p:nvSpPr>
        <p:spPr bwMode="auto">
          <a:xfrm>
            <a:off x="2003091" y="2949163"/>
            <a:ext cx="8627713" cy="891317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solidFill>
                  <a:srgbClr val="000000"/>
                </a:solidFill>
                <a:latin typeface="+mn-ea"/>
              </a:rPr>
              <a:t>户外</a:t>
            </a:r>
            <a:r>
              <a:rPr lang="en-US" altLang="zh-CN" sz="4000" b="1" dirty="0">
                <a:solidFill>
                  <a:srgbClr val="000000"/>
                </a:solidFill>
                <a:latin typeface="+mn-ea"/>
              </a:rPr>
              <a:t>SLAM+</a:t>
            </a:r>
            <a:r>
              <a:rPr lang="zh-CN" altLang="en-US" sz="4000" b="1" dirty="0">
                <a:solidFill>
                  <a:srgbClr val="000000"/>
                </a:solidFill>
                <a:latin typeface="+mn-ea"/>
              </a:rPr>
              <a:t>巡逻</a:t>
            </a:r>
            <a:r>
              <a:rPr lang="en-US" altLang="zh-CN" sz="4000" b="1" dirty="0">
                <a:solidFill>
                  <a:srgbClr val="000000"/>
                </a:solidFill>
                <a:latin typeface="+mn-ea"/>
              </a:rPr>
              <a:t>+</a:t>
            </a:r>
            <a:r>
              <a:rPr lang="zh-CN" altLang="en-US" sz="4000" b="1" dirty="0">
                <a:solidFill>
                  <a:srgbClr val="000000"/>
                </a:solidFill>
                <a:latin typeface="+mn-ea"/>
              </a:rPr>
              <a:t>模式识别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562963"/>
      </p:ext>
    </p:extLst>
  </p:cSld>
  <p:clrMapOvr>
    <a:masterClrMapping/>
  </p:clrMapOvr>
  <p:transition spd="slow" advTm="7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6C8CE09-0460-0D6B-9434-55B99310A1A1}"/>
              </a:ext>
            </a:extLst>
          </p:cNvPr>
          <p:cNvSpPr/>
          <p:nvPr/>
        </p:nvSpPr>
        <p:spPr bwMode="auto">
          <a:xfrm>
            <a:off x="1905886" y="1147421"/>
            <a:ext cx="8030691" cy="45631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FDDCF27-3221-2300-2986-912955D9C1EA}"/>
              </a:ext>
            </a:extLst>
          </p:cNvPr>
          <p:cNvSpPr/>
          <p:nvPr/>
        </p:nvSpPr>
        <p:spPr bwMode="auto">
          <a:xfrm>
            <a:off x="2080654" y="1307922"/>
            <a:ext cx="8030691" cy="4563157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3FA51F9-A19E-FACE-B568-765C21B639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804" y="118142"/>
            <a:ext cx="1387475" cy="440079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83E71725-4900-EF5E-9337-399605398731}"/>
              </a:ext>
            </a:extLst>
          </p:cNvPr>
          <p:cNvSpPr txBox="1"/>
          <p:nvPr/>
        </p:nvSpPr>
        <p:spPr>
          <a:xfrm>
            <a:off x="11690299" y="919688"/>
            <a:ext cx="1616991" cy="541061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F44BECD-720C-2692-BDF3-EBAA27557743}"/>
              </a:ext>
            </a:extLst>
          </p:cNvPr>
          <p:cNvSpPr txBox="1"/>
          <p:nvPr/>
        </p:nvSpPr>
        <p:spPr>
          <a:xfrm>
            <a:off x="8569996" y="3944952"/>
            <a:ext cx="1716117" cy="580116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16FC92FC-EF6C-CB4D-85C6-5ED05E3EA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项目进展</a:t>
            </a:r>
            <a:r>
              <a:rPr lang="en-US" altLang="zh-CN" dirty="0"/>
              <a:t>-</a:t>
            </a:r>
            <a:r>
              <a:rPr lang="zh-CN" altLang="en-US" dirty="0"/>
              <a:t>硬件平台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4767364-BA5D-8766-27B6-D10CC126294C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877" y="1900121"/>
            <a:ext cx="6674012" cy="4089662"/>
          </a:xfrm>
          <a:prstGeom prst="rect">
            <a:avLst/>
          </a:prstGeom>
        </p:spPr>
      </p:pic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6A98D00-066F-6649-971B-F7C3592B71CA}"/>
              </a:ext>
            </a:extLst>
          </p:cNvPr>
          <p:cNvCxnSpPr>
            <a:cxnSpLocks/>
          </p:cNvCxnSpPr>
          <p:nvPr/>
        </p:nvCxnSpPr>
        <p:spPr>
          <a:xfrm flipH="1">
            <a:off x="6766718" y="1730669"/>
            <a:ext cx="649150" cy="416913"/>
          </a:xfrm>
          <a:prstGeom prst="line">
            <a:avLst/>
          </a:prstGeom>
          <a:ln>
            <a:solidFill>
              <a:schemeClr val="accent2"/>
            </a:solidFill>
            <a:headEnd type="oval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3E174B4-A785-F072-F45A-467310A5A253}"/>
              </a:ext>
            </a:extLst>
          </p:cNvPr>
          <p:cNvSpPr txBox="1"/>
          <p:nvPr/>
        </p:nvSpPr>
        <p:spPr>
          <a:xfrm>
            <a:off x="7434757" y="1530468"/>
            <a:ext cx="2080470" cy="602571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r>
              <a:rPr lang="zh-CN" altLang="en-US" sz="1400" b="1" dirty="0"/>
              <a:t>单线激光雷达</a:t>
            </a:r>
            <a:endParaRPr lang="en-US" altLang="zh-CN" sz="1400" b="1" dirty="0"/>
          </a:p>
          <a:p>
            <a:r>
              <a:rPr lang="en-US" altLang="zh-CN" sz="1000" dirty="0"/>
              <a:t>WHEELTEC RPLIDAR M10</a:t>
            </a:r>
          </a:p>
          <a:p>
            <a:pPr algn="ctr"/>
            <a:endParaRPr lang="zh-CN" altLang="en-US" sz="1400" b="1" dirty="0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9EF6E8B5-FD4C-D0A0-F83C-38D280BCB19A}"/>
              </a:ext>
            </a:extLst>
          </p:cNvPr>
          <p:cNvCxnSpPr>
            <a:cxnSpLocks/>
          </p:cNvCxnSpPr>
          <p:nvPr/>
        </p:nvCxnSpPr>
        <p:spPr>
          <a:xfrm flipH="1" flipV="1">
            <a:off x="7415868" y="4009938"/>
            <a:ext cx="952161" cy="889233"/>
          </a:xfrm>
          <a:prstGeom prst="line">
            <a:avLst/>
          </a:prstGeom>
          <a:ln>
            <a:solidFill>
              <a:schemeClr val="accent2"/>
            </a:solidFill>
            <a:headEnd type="oval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924B09DB-4CBD-53A2-89B3-DF93D9629F12}"/>
              </a:ext>
            </a:extLst>
          </p:cNvPr>
          <p:cNvCxnSpPr>
            <a:cxnSpLocks/>
          </p:cNvCxnSpPr>
          <p:nvPr/>
        </p:nvCxnSpPr>
        <p:spPr>
          <a:xfrm>
            <a:off x="3226642" y="2910980"/>
            <a:ext cx="1748030" cy="441440"/>
          </a:xfrm>
          <a:prstGeom prst="line">
            <a:avLst/>
          </a:prstGeom>
          <a:ln>
            <a:solidFill>
              <a:schemeClr val="accent2"/>
            </a:solidFill>
            <a:headEnd type="oval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E68A1A70-1B03-F677-6DBD-4D843671E14E}"/>
              </a:ext>
            </a:extLst>
          </p:cNvPr>
          <p:cNvCxnSpPr>
            <a:cxnSpLocks/>
          </p:cNvCxnSpPr>
          <p:nvPr/>
        </p:nvCxnSpPr>
        <p:spPr>
          <a:xfrm flipV="1">
            <a:off x="3825380" y="3783202"/>
            <a:ext cx="2270620" cy="1115969"/>
          </a:xfrm>
          <a:prstGeom prst="line">
            <a:avLst/>
          </a:prstGeom>
          <a:ln>
            <a:solidFill>
              <a:schemeClr val="accent2"/>
            </a:solidFill>
            <a:headEnd type="oval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AE8169D8-E0FF-262D-C077-4858202516AB}"/>
              </a:ext>
            </a:extLst>
          </p:cNvPr>
          <p:cNvSpPr txBox="1"/>
          <p:nvPr/>
        </p:nvSpPr>
        <p:spPr>
          <a:xfrm>
            <a:off x="2985608" y="4720520"/>
            <a:ext cx="2080470" cy="602571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r>
              <a:rPr lang="zh-CN" altLang="en-US" sz="1400" b="1" dirty="0"/>
              <a:t>下位机</a:t>
            </a:r>
            <a:endParaRPr lang="en-US" altLang="zh-CN" sz="1400" b="1" dirty="0"/>
          </a:p>
          <a:p>
            <a:r>
              <a:rPr lang="en-US" altLang="zh-CN" sz="1000" dirty="0"/>
              <a:t>STM32F103RCT6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18FEA66B-C28C-25D8-9262-B5854D8011BC}"/>
              </a:ext>
            </a:extLst>
          </p:cNvPr>
          <p:cNvSpPr txBox="1"/>
          <p:nvPr/>
        </p:nvSpPr>
        <p:spPr>
          <a:xfrm>
            <a:off x="8396602" y="4714823"/>
            <a:ext cx="2080470" cy="602571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r>
              <a:rPr lang="zh-CN" altLang="en-US" sz="1400" b="1" dirty="0"/>
              <a:t>深度相机</a:t>
            </a:r>
            <a:endParaRPr lang="en-US" altLang="zh-CN" sz="1400" b="1" dirty="0"/>
          </a:p>
          <a:p>
            <a:r>
              <a:rPr lang="en-US" altLang="zh-CN" sz="1000" dirty="0"/>
              <a:t>ORBBEC ASTRA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BEC11066-AE08-DFD4-BBD0-C3B8A3848EB9}"/>
              </a:ext>
            </a:extLst>
          </p:cNvPr>
          <p:cNvSpPr txBox="1"/>
          <p:nvPr/>
        </p:nvSpPr>
        <p:spPr>
          <a:xfrm>
            <a:off x="2279801" y="2427765"/>
            <a:ext cx="2328079" cy="602571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r>
              <a:rPr lang="zh-CN" altLang="en-US" sz="1400" b="1" dirty="0"/>
              <a:t>上位机</a:t>
            </a:r>
            <a:endParaRPr lang="en-US" altLang="zh-CN" sz="1400" b="1" dirty="0"/>
          </a:p>
          <a:p>
            <a:r>
              <a:rPr lang="en-US" altLang="zh-CN" sz="1000" dirty="0"/>
              <a:t>JETSON NANO A02</a:t>
            </a:r>
          </a:p>
          <a:p>
            <a:endParaRPr lang="en-US" altLang="zh-CN" sz="1000" dirty="0"/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A07CAA5C-04D5-0C6A-07A8-1F28B51B0018}"/>
              </a:ext>
            </a:extLst>
          </p:cNvPr>
          <p:cNvCxnSpPr>
            <a:cxnSpLocks/>
          </p:cNvCxnSpPr>
          <p:nvPr/>
        </p:nvCxnSpPr>
        <p:spPr>
          <a:xfrm flipH="1" flipV="1">
            <a:off x="6084994" y="4009938"/>
            <a:ext cx="494536" cy="1320015"/>
          </a:xfrm>
          <a:prstGeom prst="line">
            <a:avLst/>
          </a:prstGeom>
          <a:ln>
            <a:solidFill>
              <a:schemeClr val="accent2"/>
            </a:solidFill>
            <a:headEnd type="oval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id="{C5194C8E-0C89-03EE-6395-3E5DDD2F1AFF}"/>
              </a:ext>
            </a:extLst>
          </p:cNvPr>
          <p:cNvSpPr txBox="1"/>
          <p:nvPr/>
        </p:nvSpPr>
        <p:spPr>
          <a:xfrm>
            <a:off x="6651459" y="5143191"/>
            <a:ext cx="2080470" cy="602571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r>
              <a:rPr lang="en-US" altLang="zh-CN" sz="1400" b="1" dirty="0"/>
              <a:t>IMU</a:t>
            </a:r>
          </a:p>
          <a:p>
            <a:r>
              <a:rPr lang="en-US" altLang="zh-CN" sz="1000" dirty="0"/>
              <a:t>MPU6050</a:t>
            </a:r>
          </a:p>
        </p:txBody>
      </p:sp>
    </p:spTree>
    <p:extLst>
      <p:ext uri="{BB962C8B-B14F-4D97-AF65-F5344CB8AC3E}">
        <p14:creationId xmlns:p14="http://schemas.microsoft.com/office/powerpoint/2010/main" val="3230495250"/>
      </p:ext>
    </p:extLst>
  </p:cSld>
  <p:clrMapOvr>
    <a:masterClrMapping/>
  </p:clrMapOvr>
  <p:transition spd="slow" advTm="183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71A53A3-BF9C-AD5C-DDC7-7880A89638EB}"/>
              </a:ext>
            </a:extLst>
          </p:cNvPr>
          <p:cNvSpPr/>
          <p:nvPr/>
        </p:nvSpPr>
        <p:spPr bwMode="auto">
          <a:xfrm>
            <a:off x="6766719" y="1548917"/>
            <a:ext cx="4872426" cy="1651483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920F183-ADDC-CA02-DA7B-0DDE700CF529}"/>
              </a:ext>
            </a:extLst>
          </p:cNvPr>
          <p:cNvSpPr/>
          <p:nvPr/>
        </p:nvSpPr>
        <p:spPr bwMode="auto">
          <a:xfrm>
            <a:off x="3307861" y="1548917"/>
            <a:ext cx="2988202" cy="2347526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1" name="椭圆 20"/>
          <p:cNvSpPr/>
          <p:nvPr/>
        </p:nvSpPr>
        <p:spPr bwMode="auto">
          <a:xfrm>
            <a:off x="1199764" y="5077374"/>
            <a:ext cx="3387363" cy="45902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424962" y="1548917"/>
            <a:ext cx="2871101" cy="2347525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anchor="t" anchorCtr="0">
            <a:normAutofit lnSpcReduction="10000"/>
          </a:bodyPr>
          <a:lstStyle/>
          <a:p>
            <a:pPr marL="285750" marR="0" lvl="0" indent="-28575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已完成基于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ROS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的机器人激光雷达建图的测试</a:t>
            </a:r>
            <a:endParaRPr lang="en-US" altLang="zh-CN" dirty="0">
              <a:solidFill>
                <a:srgbClr val="000000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 marL="285750" marR="0" lvl="0" indent="-28575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dirty="0">
              <a:solidFill>
                <a:srgbClr val="000000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 marL="285750" marR="0" lvl="0" indent="-28575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使用基于图优化的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karto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算法，采用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ROS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官方提供的开源功能包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slam_karto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进行建图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íṡ1íḑè"/>
          <p:cNvSpPr txBox="1"/>
          <p:nvPr/>
        </p:nvSpPr>
        <p:spPr bwMode="auto">
          <a:xfrm>
            <a:off x="3424962" y="959156"/>
            <a:ext cx="2871101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室内环境建图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BDC6EB4-DE2B-A2E0-B64A-ABA447B8FE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47113" y="2380887"/>
            <a:ext cx="1630812" cy="5755883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7519FCE-CCB9-39CF-8184-1658D59AF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17" y="1224616"/>
            <a:ext cx="2478928" cy="276424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7067E6CB-B9C5-5249-26AF-005AD1C1F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研究进展</a:t>
            </a:r>
            <a:r>
              <a:rPr lang="en-US" altLang="zh-CN" dirty="0"/>
              <a:t>-SLAM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F9B6DB-333F-0E57-C310-CA498BF9987E}"/>
              </a:ext>
            </a:extLst>
          </p:cNvPr>
          <p:cNvSpPr txBox="1"/>
          <p:nvPr/>
        </p:nvSpPr>
        <p:spPr>
          <a:xfrm>
            <a:off x="584200" y="3988861"/>
            <a:ext cx="2133599" cy="351161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r>
              <a:rPr lang="zh-CN" altLang="en-US" sz="1400" dirty="0"/>
              <a:t>建图中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4CCDF3B-4478-3968-3F85-B9FD2BB396A5}"/>
              </a:ext>
            </a:extLst>
          </p:cNvPr>
          <p:cNvSpPr txBox="1"/>
          <p:nvPr/>
        </p:nvSpPr>
        <p:spPr>
          <a:xfrm>
            <a:off x="2028594" y="6065170"/>
            <a:ext cx="2558533" cy="453500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r>
              <a:rPr lang="zh-CN" altLang="en-US" sz="1400" dirty="0"/>
              <a:t>建图效果（优化后）</a:t>
            </a: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DB628759-B5BC-E6DF-B74F-77121F52ADA6}"/>
              </a:ext>
            </a:extLst>
          </p:cNvPr>
          <p:cNvCxnSpPr>
            <a:cxnSpLocks/>
          </p:cNvCxnSpPr>
          <p:nvPr/>
        </p:nvCxnSpPr>
        <p:spPr>
          <a:xfrm>
            <a:off x="3262519" y="1400961"/>
            <a:ext cx="0" cy="2613111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FCEC0C5F-B331-56AF-2F96-26CCC4752789}"/>
              </a:ext>
            </a:extLst>
          </p:cNvPr>
          <p:cNvCxnSpPr/>
          <p:nvPr/>
        </p:nvCxnSpPr>
        <p:spPr>
          <a:xfrm>
            <a:off x="6486984" y="1236614"/>
            <a:ext cx="0" cy="5008778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50CD4D98-ACAE-21E4-91E4-79E0D6CFA7C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58" t="11067" b="3060"/>
          <a:stretch/>
        </p:blipFill>
        <p:spPr>
          <a:xfrm>
            <a:off x="6823864" y="3476612"/>
            <a:ext cx="4815280" cy="2597623"/>
          </a:xfrm>
          <a:prstGeom prst="rect">
            <a:avLst/>
          </a:prstGeom>
        </p:spPr>
      </p:pic>
      <p:sp>
        <p:nvSpPr>
          <p:cNvPr id="9" name="íṡ1íḑè">
            <a:extLst>
              <a:ext uri="{FF2B5EF4-FFF2-40B4-BE49-F238E27FC236}">
                <a16:creationId xmlns:a16="http://schemas.microsoft.com/office/drawing/2014/main" id="{6423BC85-E04D-FA3A-2285-5F87A4229AA4}"/>
              </a:ext>
            </a:extLst>
          </p:cNvPr>
          <p:cNvSpPr txBox="1"/>
          <p:nvPr/>
        </p:nvSpPr>
        <p:spPr bwMode="auto">
          <a:xfrm>
            <a:off x="6760369" y="940076"/>
            <a:ext cx="2871101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户外环境建图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E21AE57-6944-B02F-BA53-847F5350E6E5}"/>
              </a:ext>
            </a:extLst>
          </p:cNvPr>
          <p:cNvSpPr/>
          <p:nvPr/>
        </p:nvSpPr>
        <p:spPr>
          <a:xfrm>
            <a:off x="6823864" y="1591472"/>
            <a:ext cx="4942270" cy="2347525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anchor="t" anchorCtr="0">
            <a:normAutofit/>
          </a:bodyPr>
          <a:lstStyle/>
          <a:p>
            <a:pPr marL="285750" marR="0" lvl="0" indent="-28575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基于</a:t>
            </a:r>
            <a:r>
              <a:rPr lang="en-US" altLang="zh-CN" dirty="0" err="1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ros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开源功能包</a:t>
            </a:r>
            <a:r>
              <a:rPr lang="en-US" altLang="zh-CN" dirty="0" err="1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rtabmap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视觉建图，取消</a:t>
            </a:r>
            <a:r>
              <a:rPr lang="en-US" altLang="zh-CN" dirty="0" err="1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rtab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定位补偿，融合激光雷达定位补偿，达到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维建图的效果，弥补单线雷达无法获取障碍高度信息的问题。</a:t>
            </a:r>
            <a:endParaRPr lang="en-US" altLang="zh-CN" dirty="0">
              <a:solidFill>
                <a:srgbClr val="000000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25F1043-39F4-4303-9256-7A7AE0838981}"/>
              </a:ext>
            </a:extLst>
          </p:cNvPr>
          <p:cNvSpPr txBox="1"/>
          <p:nvPr/>
        </p:nvSpPr>
        <p:spPr>
          <a:xfrm>
            <a:off x="8137178" y="6190214"/>
            <a:ext cx="2558533" cy="453500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r>
              <a:rPr lang="en-US" altLang="zh-CN" sz="1400" dirty="0"/>
              <a:t>3d_slam</a:t>
            </a:r>
            <a:r>
              <a:rPr lang="zh-CN" altLang="en-US" sz="1400" dirty="0"/>
              <a:t>建图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748919B-F097-FC8A-0A51-A20324CB66FF}"/>
              </a:ext>
            </a:extLst>
          </p:cNvPr>
          <p:cNvCxnSpPr>
            <a:cxnSpLocks/>
          </p:cNvCxnSpPr>
          <p:nvPr/>
        </p:nvCxnSpPr>
        <p:spPr>
          <a:xfrm>
            <a:off x="6823864" y="1366531"/>
            <a:ext cx="1639066" cy="0"/>
          </a:xfrm>
          <a:prstGeom prst="line">
            <a:avLst/>
          </a:prstGeom>
          <a:ln w="28575" cap="rnd">
            <a:solidFill>
              <a:schemeClr val="accent6">
                <a:lumMod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8D21DC6-66A8-4934-688C-0B08D817F1D8}"/>
              </a:ext>
            </a:extLst>
          </p:cNvPr>
          <p:cNvCxnSpPr>
            <a:cxnSpLocks/>
          </p:cNvCxnSpPr>
          <p:nvPr/>
        </p:nvCxnSpPr>
        <p:spPr>
          <a:xfrm>
            <a:off x="3488931" y="1381881"/>
            <a:ext cx="1639066" cy="0"/>
          </a:xfrm>
          <a:prstGeom prst="line">
            <a:avLst/>
          </a:prstGeom>
          <a:ln w="28575" cap="rnd">
            <a:solidFill>
              <a:schemeClr val="accent6">
                <a:lumMod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4D4E1E60-3FA2-1828-F678-107018F8CE1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804" y="118142"/>
            <a:ext cx="1387475" cy="440079"/>
          </a:xfrm>
          <a:prstGeom prst="rect">
            <a:avLst/>
          </a:prstGeom>
        </p:spPr>
      </p:pic>
    </p:spTree>
  </p:cSld>
  <p:clrMapOvr>
    <a:masterClrMapping/>
  </p:clrMapOvr>
  <p:transition spd="slow" advTm="20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id="{8C53E702-B3B5-0B5A-050F-67C454B800B8}"/>
              </a:ext>
            </a:extLst>
          </p:cNvPr>
          <p:cNvSpPr/>
          <p:nvPr/>
        </p:nvSpPr>
        <p:spPr bwMode="auto">
          <a:xfrm>
            <a:off x="7207013" y="4644020"/>
            <a:ext cx="3590749" cy="1582678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C612443-C254-3A1C-481C-FD6EB6E03B54}"/>
              </a:ext>
            </a:extLst>
          </p:cNvPr>
          <p:cNvSpPr/>
          <p:nvPr/>
        </p:nvSpPr>
        <p:spPr bwMode="auto">
          <a:xfrm>
            <a:off x="7189545" y="1885269"/>
            <a:ext cx="3590749" cy="1750993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CF67AF3-D386-5F35-805F-549E597F7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研究进展</a:t>
            </a:r>
            <a:r>
              <a:rPr lang="en-US" altLang="zh-CN" dirty="0"/>
              <a:t>-</a:t>
            </a:r>
            <a:r>
              <a:rPr lang="zh-CN" altLang="en-US" dirty="0"/>
              <a:t>导航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E4B41F-EC21-4E43-916D-2BE930751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15" y="1366774"/>
            <a:ext cx="4173380" cy="2347526"/>
          </a:xfrm>
          <a:prstGeom prst="rect">
            <a:avLst/>
          </a:prstGeom>
        </p:spPr>
      </p:pic>
      <p:sp>
        <p:nvSpPr>
          <p:cNvPr id="6" name="íṡ1íḑè">
            <a:extLst>
              <a:ext uri="{FF2B5EF4-FFF2-40B4-BE49-F238E27FC236}">
                <a16:creationId xmlns:a16="http://schemas.microsoft.com/office/drawing/2014/main" id="{43FC3D84-5795-F877-1766-43C991211DA4}"/>
              </a:ext>
            </a:extLst>
          </p:cNvPr>
          <p:cNvSpPr txBox="1"/>
          <p:nvPr/>
        </p:nvSpPr>
        <p:spPr bwMode="auto">
          <a:xfrm>
            <a:off x="7358004" y="1259246"/>
            <a:ext cx="2871101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避障与导航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DBA33F4-4D68-42E9-ECE2-DA021A242796}"/>
              </a:ext>
            </a:extLst>
          </p:cNvPr>
          <p:cNvSpPr/>
          <p:nvPr/>
        </p:nvSpPr>
        <p:spPr>
          <a:xfrm>
            <a:off x="7182571" y="2040105"/>
            <a:ext cx="3386868" cy="2347525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anchor="t" anchorCtr="0">
            <a:normAutofit/>
          </a:bodyPr>
          <a:lstStyle/>
          <a:p>
            <a:pPr marL="285750" marR="0" lvl="0" indent="-28575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完成仿真环境与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实际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环境的多点导航巡逻的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脚本开发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  <a:p>
            <a:pPr marL="285750" marR="0" lvl="0" indent="-28575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  <a:p>
            <a:pPr marL="285750" marR="0" lvl="0" indent="-28575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激光雷达网口转接的配置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  <a:p>
            <a:pPr marL="285750" marR="0" lvl="0" indent="-28575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Shape 6065">
            <a:extLst>
              <a:ext uri="{FF2B5EF4-FFF2-40B4-BE49-F238E27FC236}">
                <a16:creationId xmlns:a16="http://schemas.microsoft.com/office/drawing/2014/main" id="{2AB08F63-B0D8-E495-EAAF-65406AAFCD30}"/>
              </a:ext>
            </a:extLst>
          </p:cNvPr>
          <p:cNvSpPr/>
          <p:nvPr/>
        </p:nvSpPr>
        <p:spPr>
          <a:xfrm>
            <a:off x="6384127" y="4387630"/>
            <a:ext cx="577851" cy="577851"/>
          </a:xfrm>
          <a:prstGeom prst="roundRect">
            <a:avLst>
              <a:gd name="adj" fmla="val 50000"/>
            </a:avLst>
          </a:prstGeom>
          <a:solidFill>
            <a:srgbClr val="1A317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" name="Shape 6066">
            <a:extLst>
              <a:ext uri="{FF2B5EF4-FFF2-40B4-BE49-F238E27FC236}">
                <a16:creationId xmlns:a16="http://schemas.microsoft.com/office/drawing/2014/main" id="{29768977-E8DF-8E82-CF19-0D04367A1F73}"/>
              </a:ext>
            </a:extLst>
          </p:cNvPr>
          <p:cNvSpPr/>
          <p:nvPr/>
        </p:nvSpPr>
        <p:spPr>
          <a:xfrm>
            <a:off x="6533198" y="4535653"/>
            <a:ext cx="279708" cy="281804"/>
          </a:xfrm>
          <a:custGeom>
            <a:avLst/>
            <a:gdLst>
              <a:gd name="connsiteX0" fmla="*/ 386204 w 602205"/>
              <a:gd name="connsiteY0" fmla="*/ 222916 h 606722"/>
              <a:gd name="connsiteX1" fmla="*/ 516692 w 602205"/>
              <a:gd name="connsiteY1" fmla="*/ 222916 h 606722"/>
              <a:gd name="connsiteX2" fmla="*/ 545129 w 602205"/>
              <a:gd name="connsiteY2" fmla="*/ 231976 h 606722"/>
              <a:gd name="connsiteX3" fmla="*/ 594743 w 602205"/>
              <a:gd name="connsiteY3" fmla="*/ 270632 h 606722"/>
              <a:gd name="connsiteX4" fmla="*/ 602205 w 602205"/>
              <a:gd name="connsiteY4" fmla="*/ 285329 h 606722"/>
              <a:gd name="connsiteX5" fmla="*/ 594944 w 602205"/>
              <a:gd name="connsiteY5" fmla="*/ 300228 h 606722"/>
              <a:gd name="connsiteX6" fmla="*/ 545129 w 602205"/>
              <a:gd name="connsiteY6" fmla="*/ 340293 h 606722"/>
              <a:gd name="connsiteX7" fmla="*/ 516692 w 602205"/>
              <a:gd name="connsiteY7" fmla="*/ 351769 h 606722"/>
              <a:gd name="connsiteX8" fmla="*/ 386204 w 602205"/>
              <a:gd name="connsiteY8" fmla="*/ 351769 h 606722"/>
              <a:gd name="connsiteX9" fmla="*/ 85299 w 602205"/>
              <a:gd name="connsiteY9" fmla="*/ 131463 h 606722"/>
              <a:gd name="connsiteX10" fmla="*/ 216777 w 602205"/>
              <a:gd name="connsiteY10" fmla="*/ 131463 h 606722"/>
              <a:gd name="connsiteX11" fmla="*/ 216777 w 602205"/>
              <a:gd name="connsiteY11" fmla="*/ 260386 h 606722"/>
              <a:gd name="connsiteX12" fmla="*/ 85299 w 602205"/>
              <a:gd name="connsiteY12" fmla="*/ 260386 h 606722"/>
              <a:gd name="connsiteX13" fmla="*/ 57068 w 602205"/>
              <a:gd name="connsiteY13" fmla="*/ 248501 h 606722"/>
              <a:gd name="connsiteX14" fmla="*/ 7058 w 602205"/>
              <a:gd name="connsiteY14" fmla="*/ 206803 h 606722"/>
              <a:gd name="connsiteX15" fmla="*/ 0 w 602205"/>
              <a:gd name="connsiteY15" fmla="*/ 192903 h 606722"/>
              <a:gd name="connsiteX16" fmla="*/ 7260 w 602205"/>
              <a:gd name="connsiteY16" fmla="*/ 178802 h 606722"/>
              <a:gd name="connsiteX17" fmla="*/ 57068 w 602205"/>
              <a:gd name="connsiteY17" fmla="*/ 139924 h 606722"/>
              <a:gd name="connsiteX18" fmla="*/ 85299 w 602205"/>
              <a:gd name="connsiteY18" fmla="*/ 131463 h 606722"/>
              <a:gd name="connsiteX19" fmla="*/ 386204 w 602205"/>
              <a:gd name="connsiteY19" fmla="*/ 42904 h 606722"/>
              <a:gd name="connsiteX20" fmla="*/ 516692 w 602205"/>
              <a:gd name="connsiteY20" fmla="*/ 42904 h 606722"/>
              <a:gd name="connsiteX21" fmla="*/ 545129 w 602205"/>
              <a:gd name="connsiteY21" fmla="*/ 51964 h 606722"/>
              <a:gd name="connsiteX22" fmla="*/ 594743 w 602205"/>
              <a:gd name="connsiteY22" fmla="*/ 90620 h 606722"/>
              <a:gd name="connsiteX23" fmla="*/ 602205 w 602205"/>
              <a:gd name="connsiteY23" fmla="*/ 105317 h 606722"/>
              <a:gd name="connsiteX24" fmla="*/ 594944 w 602205"/>
              <a:gd name="connsiteY24" fmla="*/ 120216 h 606722"/>
              <a:gd name="connsiteX25" fmla="*/ 545129 w 602205"/>
              <a:gd name="connsiteY25" fmla="*/ 160281 h 606722"/>
              <a:gd name="connsiteX26" fmla="*/ 516692 w 602205"/>
              <a:gd name="connsiteY26" fmla="*/ 171757 h 606722"/>
              <a:gd name="connsiteX27" fmla="*/ 386204 w 602205"/>
              <a:gd name="connsiteY27" fmla="*/ 171757 h 606722"/>
              <a:gd name="connsiteX28" fmla="*/ 297432 w 602205"/>
              <a:gd name="connsiteY28" fmla="*/ 0 h 606722"/>
              <a:gd name="connsiteX29" fmla="*/ 337765 w 602205"/>
              <a:gd name="connsiteY29" fmla="*/ 40274 h 606722"/>
              <a:gd name="connsiteX30" fmla="*/ 337765 w 602205"/>
              <a:gd name="connsiteY30" fmla="*/ 496775 h 606722"/>
              <a:gd name="connsiteX31" fmla="*/ 419238 w 602205"/>
              <a:gd name="connsiteY31" fmla="*/ 496775 h 606722"/>
              <a:gd name="connsiteX32" fmla="*/ 455739 w 602205"/>
              <a:gd name="connsiteY32" fmla="*/ 515100 h 606722"/>
              <a:gd name="connsiteX33" fmla="*/ 497887 w 602205"/>
              <a:gd name="connsiteY33" fmla="*/ 572490 h 606722"/>
              <a:gd name="connsiteX34" fmla="*/ 500912 w 602205"/>
              <a:gd name="connsiteY34" fmla="*/ 595647 h 606722"/>
              <a:gd name="connsiteX35" fmla="*/ 480342 w 602205"/>
              <a:gd name="connsiteY35" fmla="*/ 606722 h 606722"/>
              <a:gd name="connsiteX36" fmla="*/ 121580 w 602205"/>
              <a:gd name="connsiteY36" fmla="*/ 606722 h 606722"/>
              <a:gd name="connsiteX37" fmla="*/ 101010 w 602205"/>
              <a:gd name="connsiteY37" fmla="*/ 595647 h 606722"/>
              <a:gd name="connsiteX38" fmla="*/ 104237 w 602205"/>
              <a:gd name="connsiteY38" fmla="*/ 572490 h 606722"/>
              <a:gd name="connsiteX39" fmla="*/ 146183 w 602205"/>
              <a:gd name="connsiteY39" fmla="*/ 515100 h 606722"/>
              <a:gd name="connsiteX40" fmla="*/ 182684 w 602205"/>
              <a:gd name="connsiteY40" fmla="*/ 496775 h 606722"/>
              <a:gd name="connsiteX41" fmla="*/ 257099 w 602205"/>
              <a:gd name="connsiteY41" fmla="*/ 496775 h 606722"/>
              <a:gd name="connsiteX42" fmla="*/ 257099 w 602205"/>
              <a:gd name="connsiteY42" fmla="*/ 40274 h 606722"/>
              <a:gd name="connsiteX43" fmla="*/ 297432 w 602205"/>
              <a:gd name="connsiteY43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02205" h="606722">
                <a:moveTo>
                  <a:pt x="386204" y="222916"/>
                </a:moveTo>
                <a:lnTo>
                  <a:pt x="516692" y="222916"/>
                </a:lnTo>
                <a:cubicBezTo>
                  <a:pt x="525163" y="222916"/>
                  <a:pt x="537465" y="225936"/>
                  <a:pt x="545129" y="231976"/>
                </a:cubicBezTo>
                <a:lnTo>
                  <a:pt x="594743" y="270632"/>
                </a:lnTo>
                <a:cubicBezTo>
                  <a:pt x="599381" y="274256"/>
                  <a:pt x="602205" y="279692"/>
                  <a:pt x="602205" y="285329"/>
                </a:cubicBezTo>
                <a:cubicBezTo>
                  <a:pt x="602205" y="291168"/>
                  <a:pt x="599381" y="296604"/>
                  <a:pt x="594944" y="300228"/>
                </a:cubicBezTo>
                <a:lnTo>
                  <a:pt x="545129" y="340293"/>
                </a:lnTo>
                <a:cubicBezTo>
                  <a:pt x="539280" y="344924"/>
                  <a:pt x="526978" y="351769"/>
                  <a:pt x="516692" y="351769"/>
                </a:cubicBezTo>
                <a:lnTo>
                  <a:pt x="386204" y="351769"/>
                </a:lnTo>
                <a:close/>
                <a:moveTo>
                  <a:pt x="85299" y="131463"/>
                </a:moveTo>
                <a:lnTo>
                  <a:pt x="216777" y="131463"/>
                </a:lnTo>
                <a:lnTo>
                  <a:pt x="216777" y="260386"/>
                </a:lnTo>
                <a:lnTo>
                  <a:pt x="85299" y="260386"/>
                </a:lnTo>
                <a:cubicBezTo>
                  <a:pt x="74813" y="260386"/>
                  <a:pt x="62311" y="252530"/>
                  <a:pt x="57068" y="248501"/>
                </a:cubicBezTo>
                <a:lnTo>
                  <a:pt x="7058" y="206803"/>
                </a:lnTo>
                <a:cubicBezTo>
                  <a:pt x="2621" y="203177"/>
                  <a:pt x="0" y="198140"/>
                  <a:pt x="0" y="192903"/>
                </a:cubicBezTo>
                <a:cubicBezTo>
                  <a:pt x="0" y="187464"/>
                  <a:pt x="2621" y="182428"/>
                  <a:pt x="7260" y="178802"/>
                </a:cubicBezTo>
                <a:lnTo>
                  <a:pt x="57068" y="139924"/>
                </a:lnTo>
                <a:cubicBezTo>
                  <a:pt x="64327" y="134082"/>
                  <a:pt x="76426" y="131463"/>
                  <a:pt x="85299" y="131463"/>
                </a:cubicBezTo>
                <a:close/>
                <a:moveTo>
                  <a:pt x="386204" y="42904"/>
                </a:moveTo>
                <a:lnTo>
                  <a:pt x="516692" y="42904"/>
                </a:lnTo>
                <a:cubicBezTo>
                  <a:pt x="525163" y="42904"/>
                  <a:pt x="537667" y="46125"/>
                  <a:pt x="545129" y="51964"/>
                </a:cubicBezTo>
                <a:lnTo>
                  <a:pt x="594743" y="90620"/>
                </a:lnTo>
                <a:cubicBezTo>
                  <a:pt x="599381" y="94244"/>
                  <a:pt x="602205" y="99680"/>
                  <a:pt x="602205" y="105317"/>
                </a:cubicBezTo>
                <a:cubicBezTo>
                  <a:pt x="602205" y="111156"/>
                  <a:pt x="599381" y="116592"/>
                  <a:pt x="594944" y="120216"/>
                </a:cubicBezTo>
                <a:lnTo>
                  <a:pt x="545129" y="160281"/>
                </a:lnTo>
                <a:cubicBezTo>
                  <a:pt x="539280" y="164912"/>
                  <a:pt x="526978" y="171757"/>
                  <a:pt x="516692" y="171757"/>
                </a:cubicBezTo>
                <a:lnTo>
                  <a:pt x="386204" y="171757"/>
                </a:lnTo>
                <a:close/>
                <a:moveTo>
                  <a:pt x="297432" y="0"/>
                </a:moveTo>
                <a:cubicBezTo>
                  <a:pt x="319615" y="0"/>
                  <a:pt x="337765" y="18123"/>
                  <a:pt x="337765" y="40274"/>
                </a:cubicBezTo>
                <a:lnTo>
                  <a:pt x="337765" y="496775"/>
                </a:lnTo>
                <a:lnTo>
                  <a:pt x="419238" y="496775"/>
                </a:lnTo>
                <a:cubicBezTo>
                  <a:pt x="432346" y="496775"/>
                  <a:pt x="448076" y="504629"/>
                  <a:pt x="455739" y="515100"/>
                </a:cubicBezTo>
                <a:lnTo>
                  <a:pt x="497887" y="572490"/>
                </a:lnTo>
                <a:cubicBezTo>
                  <a:pt x="503332" y="580142"/>
                  <a:pt x="504542" y="588599"/>
                  <a:pt x="500912" y="595647"/>
                </a:cubicBezTo>
                <a:cubicBezTo>
                  <a:pt x="497282" y="602695"/>
                  <a:pt x="489820" y="606722"/>
                  <a:pt x="480342" y="606722"/>
                </a:cubicBezTo>
                <a:lnTo>
                  <a:pt x="121580" y="606722"/>
                </a:lnTo>
                <a:cubicBezTo>
                  <a:pt x="112102" y="606722"/>
                  <a:pt x="104640" y="602695"/>
                  <a:pt x="101010" y="595647"/>
                </a:cubicBezTo>
                <a:cubicBezTo>
                  <a:pt x="97380" y="588599"/>
                  <a:pt x="98590" y="580142"/>
                  <a:pt x="104237" y="572490"/>
                </a:cubicBezTo>
                <a:lnTo>
                  <a:pt x="146183" y="515100"/>
                </a:lnTo>
                <a:cubicBezTo>
                  <a:pt x="153846" y="504629"/>
                  <a:pt x="169576" y="496775"/>
                  <a:pt x="182684" y="496775"/>
                </a:cubicBezTo>
                <a:lnTo>
                  <a:pt x="257099" y="496775"/>
                </a:lnTo>
                <a:lnTo>
                  <a:pt x="257099" y="40274"/>
                </a:lnTo>
                <a:cubicBezTo>
                  <a:pt x="257099" y="18123"/>
                  <a:pt x="275249" y="0"/>
                  <a:pt x="297432" y="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cs typeface="+mn-ea"/>
              <a:sym typeface="+mn-lt"/>
            </a:endParaRPr>
          </a:p>
        </p:txBody>
      </p:sp>
      <p:sp>
        <p:nvSpPr>
          <p:cNvPr id="12" name="Rectangle 30">
            <a:extLst>
              <a:ext uri="{FF2B5EF4-FFF2-40B4-BE49-F238E27FC236}">
                <a16:creationId xmlns:a16="http://schemas.microsoft.com/office/drawing/2014/main" id="{84B0A4D3-AE81-7319-0431-D98DA64F74A2}"/>
              </a:ext>
            </a:extLst>
          </p:cNvPr>
          <p:cNvSpPr/>
          <p:nvPr/>
        </p:nvSpPr>
        <p:spPr bwMode="auto">
          <a:xfrm>
            <a:off x="7248072" y="4670688"/>
            <a:ext cx="3549690" cy="144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 fontScale="9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lvl="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</a:rPr>
              <a:t>全局规划器：</a:t>
            </a:r>
            <a:r>
              <a:rPr lang="en-US" altLang="zh-CN" dirty="0" err="1">
                <a:solidFill>
                  <a:srgbClr val="000000"/>
                </a:solidFill>
              </a:rPr>
              <a:t>global_planner</a:t>
            </a:r>
            <a:r>
              <a:rPr lang="zh-CN" altLang="en-US" dirty="0">
                <a:solidFill>
                  <a:srgbClr val="000000"/>
                </a:solidFill>
              </a:rPr>
              <a:t>（核心为</a:t>
            </a:r>
            <a:r>
              <a:rPr lang="en-US" altLang="zh-CN" dirty="0">
                <a:solidFill>
                  <a:srgbClr val="000000"/>
                </a:solidFill>
              </a:rPr>
              <a:t>Dijkstra</a:t>
            </a:r>
            <a:r>
              <a:rPr lang="zh-CN" altLang="en-US" dirty="0">
                <a:solidFill>
                  <a:srgbClr val="000000"/>
                </a:solidFill>
              </a:rPr>
              <a:t>算法）</a:t>
            </a:r>
            <a:endParaRPr lang="en-US" altLang="zh-CN" dirty="0">
              <a:solidFill>
                <a:srgbClr val="000000"/>
              </a:solidFill>
            </a:endParaRPr>
          </a:p>
          <a:p>
            <a:pPr marL="171450" lvl="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</a:rPr>
              <a:t>局部规划器：</a:t>
            </a:r>
            <a:r>
              <a:rPr lang="en-US" altLang="zh-CN" dirty="0">
                <a:solidFill>
                  <a:srgbClr val="000000"/>
                </a:solidFill>
              </a:rPr>
              <a:t>TEB</a:t>
            </a:r>
            <a:r>
              <a:rPr lang="zh-CN" altLang="en-US" dirty="0">
                <a:solidFill>
                  <a:srgbClr val="000000"/>
                </a:solidFill>
              </a:rPr>
              <a:t>（</a:t>
            </a:r>
            <a:r>
              <a:rPr lang="en-US" altLang="zh-CN" dirty="0">
                <a:solidFill>
                  <a:srgbClr val="000000"/>
                </a:solidFill>
              </a:rPr>
              <a:t>Time Elastic Band</a:t>
            </a:r>
            <a:r>
              <a:rPr lang="zh-CN" altLang="en-US" dirty="0">
                <a:solidFill>
                  <a:srgbClr val="000000"/>
                </a:solidFill>
              </a:rPr>
              <a:t>， 时间橡皮筋）</a:t>
            </a:r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13" name="TextBox 31">
            <a:extLst>
              <a:ext uri="{FF2B5EF4-FFF2-40B4-BE49-F238E27FC236}">
                <a16:creationId xmlns:a16="http://schemas.microsoft.com/office/drawing/2014/main" id="{7821BEDB-0A82-1C72-AC48-9C2E36A159E4}"/>
              </a:ext>
            </a:extLst>
          </p:cNvPr>
          <p:cNvSpPr txBox="1"/>
          <p:nvPr/>
        </p:nvSpPr>
        <p:spPr bwMode="auto">
          <a:xfrm>
            <a:off x="7358004" y="4052786"/>
            <a:ext cx="5049392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路径规划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419461D-CA01-78A6-7802-99E5189CB5D8}"/>
              </a:ext>
            </a:extLst>
          </p:cNvPr>
          <p:cNvSpPr txBox="1"/>
          <p:nvPr/>
        </p:nvSpPr>
        <p:spPr>
          <a:xfrm>
            <a:off x="5234738" y="1040277"/>
            <a:ext cx="465194" cy="2770784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r>
              <a:rPr lang="zh-CN" altLang="en-US" sz="1400" dirty="0"/>
              <a:t>避障与导航测试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30E00E63-2AE7-F635-2D1A-1348B2F78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815" y="4006071"/>
            <a:ext cx="4173380" cy="2449724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12EDB6AE-7592-7EFB-EEAF-481654B73353}"/>
              </a:ext>
            </a:extLst>
          </p:cNvPr>
          <p:cNvSpPr txBox="1"/>
          <p:nvPr/>
        </p:nvSpPr>
        <p:spPr>
          <a:xfrm>
            <a:off x="5234738" y="3877336"/>
            <a:ext cx="465194" cy="2770784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r>
              <a:rPr lang="zh-CN" altLang="en-US" sz="1400" dirty="0"/>
              <a:t>虚拟环境仿真测试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E6F12FBE-74A8-6E42-98A0-512196C51056}"/>
              </a:ext>
            </a:extLst>
          </p:cNvPr>
          <p:cNvCxnSpPr>
            <a:cxnSpLocks/>
          </p:cNvCxnSpPr>
          <p:nvPr/>
        </p:nvCxnSpPr>
        <p:spPr>
          <a:xfrm>
            <a:off x="6609040" y="3879172"/>
            <a:ext cx="4149213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765E1EB-5BA3-C962-4AA3-211CAF1B9652}"/>
              </a:ext>
            </a:extLst>
          </p:cNvPr>
          <p:cNvCxnSpPr/>
          <p:nvPr/>
        </p:nvCxnSpPr>
        <p:spPr>
          <a:xfrm>
            <a:off x="6098032" y="1327902"/>
            <a:ext cx="0" cy="5008778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hape 6065">
            <a:extLst>
              <a:ext uri="{FF2B5EF4-FFF2-40B4-BE49-F238E27FC236}">
                <a16:creationId xmlns:a16="http://schemas.microsoft.com/office/drawing/2014/main" id="{A7FB0873-AC1F-3A0B-A64F-DEFFE6966649}"/>
              </a:ext>
            </a:extLst>
          </p:cNvPr>
          <p:cNvSpPr/>
          <p:nvPr/>
        </p:nvSpPr>
        <p:spPr>
          <a:xfrm>
            <a:off x="6369793" y="1885269"/>
            <a:ext cx="577851" cy="577851"/>
          </a:xfrm>
          <a:prstGeom prst="roundRect">
            <a:avLst>
              <a:gd name="adj" fmla="val 50000"/>
            </a:avLst>
          </a:prstGeom>
          <a:solidFill>
            <a:srgbClr val="1A317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Shape 6066">
            <a:extLst>
              <a:ext uri="{FF2B5EF4-FFF2-40B4-BE49-F238E27FC236}">
                <a16:creationId xmlns:a16="http://schemas.microsoft.com/office/drawing/2014/main" id="{4C724D2F-68C6-A481-E1E2-317DE194128B}"/>
              </a:ext>
            </a:extLst>
          </p:cNvPr>
          <p:cNvSpPr/>
          <p:nvPr/>
        </p:nvSpPr>
        <p:spPr>
          <a:xfrm>
            <a:off x="6518864" y="2033292"/>
            <a:ext cx="279708" cy="281804"/>
          </a:xfrm>
          <a:custGeom>
            <a:avLst/>
            <a:gdLst>
              <a:gd name="connsiteX0" fmla="*/ 386204 w 602205"/>
              <a:gd name="connsiteY0" fmla="*/ 222916 h 606722"/>
              <a:gd name="connsiteX1" fmla="*/ 516692 w 602205"/>
              <a:gd name="connsiteY1" fmla="*/ 222916 h 606722"/>
              <a:gd name="connsiteX2" fmla="*/ 545129 w 602205"/>
              <a:gd name="connsiteY2" fmla="*/ 231976 h 606722"/>
              <a:gd name="connsiteX3" fmla="*/ 594743 w 602205"/>
              <a:gd name="connsiteY3" fmla="*/ 270632 h 606722"/>
              <a:gd name="connsiteX4" fmla="*/ 602205 w 602205"/>
              <a:gd name="connsiteY4" fmla="*/ 285329 h 606722"/>
              <a:gd name="connsiteX5" fmla="*/ 594944 w 602205"/>
              <a:gd name="connsiteY5" fmla="*/ 300228 h 606722"/>
              <a:gd name="connsiteX6" fmla="*/ 545129 w 602205"/>
              <a:gd name="connsiteY6" fmla="*/ 340293 h 606722"/>
              <a:gd name="connsiteX7" fmla="*/ 516692 w 602205"/>
              <a:gd name="connsiteY7" fmla="*/ 351769 h 606722"/>
              <a:gd name="connsiteX8" fmla="*/ 386204 w 602205"/>
              <a:gd name="connsiteY8" fmla="*/ 351769 h 606722"/>
              <a:gd name="connsiteX9" fmla="*/ 85299 w 602205"/>
              <a:gd name="connsiteY9" fmla="*/ 131463 h 606722"/>
              <a:gd name="connsiteX10" fmla="*/ 216777 w 602205"/>
              <a:gd name="connsiteY10" fmla="*/ 131463 h 606722"/>
              <a:gd name="connsiteX11" fmla="*/ 216777 w 602205"/>
              <a:gd name="connsiteY11" fmla="*/ 260386 h 606722"/>
              <a:gd name="connsiteX12" fmla="*/ 85299 w 602205"/>
              <a:gd name="connsiteY12" fmla="*/ 260386 h 606722"/>
              <a:gd name="connsiteX13" fmla="*/ 57068 w 602205"/>
              <a:gd name="connsiteY13" fmla="*/ 248501 h 606722"/>
              <a:gd name="connsiteX14" fmla="*/ 7058 w 602205"/>
              <a:gd name="connsiteY14" fmla="*/ 206803 h 606722"/>
              <a:gd name="connsiteX15" fmla="*/ 0 w 602205"/>
              <a:gd name="connsiteY15" fmla="*/ 192903 h 606722"/>
              <a:gd name="connsiteX16" fmla="*/ 7260 w 602205"/>
              <a:gd name="connsiteY16" fmla="*/ 178802 h 606722"/>
              <a:gd name="connsiteX17" fmla="*/ 57068 w 602205"/>
              <a:gd name="connsiteY17" fmla="*/ 139924 h 606722"/>
              <a:gd name="connsiteX18" fmla="*/ 85299 w 602205"/>
              <a:gd name="connsiteY18" fmla="*/ 131463 h 606722"/>
              <a:gd name="connsiteX19" fmla="*/ 386204 w 602205"/>
              <a:gd name="connsiteY19" fmla="*/ 42904 h 606722"/>
              <a:gd name="connsiteX20" fmla="*/ 516692 w 602205"/>
              <a:gd name="connsiteY20" fmla="*/ 42904 h 606722"/>
              <a:gd name="connsiteX21" fmla="*/ 545129 w 602205"/>
              <a:gd name="connsiteY21" fmla="*/ 51964 h 606722"/>
              <a:gd name="connsiteX22" fmla="*/ 594743 w 602205"/>
              <a:gd name="connsiteY22" fmla="*/ 90620 h 606722"/>
              <a:gd name="connsiteX23" fmla="*/ 602205 w 602205"/>
              <a:gd name="connsiteY23" fmla="*/ 105317 h 606722"/>
              <a:gd name="connsiteX24" fmla="*/ 594944 w 602205"/>
              <a:gd name="connsiteY24" fmla="*/ 120216 h 606722"/>
              <a:gd name="connsiteX25" fmla="*/ 545129 w 602205"/>
              <a:gd name="connsiteY25" fmla="*/ 160281 h 606722"/>
              <a:gd name="connsiteX26" fmla="*/ 516692 w 602205"/>
              <a:gd name="connsiteY26" fmla="*/ 171757 h 606722"/>
              <a:gd name="connsiteX27" fmla="*/ 386204 w 602205"/>
              <a:gd name="connsiteY27" fmla="*/ 171757 h 606722"/>
              <a:gd name="connsiteX28" fmla="*/ 297432 w 602205"/>
              <a:gd name="connsiteY28" fmla="*/ 0 h 606722"/>
              <a:gd name="connsiteX29" fmla="*/ 337765 w 602205"/>
              <a:gd name="connsiteY29" fmla="*/ 40274 h 606722"/>
              <a:gd name="connsiteX30" fmla="*/ 337765 w 602205"/>
              <a:gd name="connsiteY30" fmla="*/ 496775 h 606722"/>
              <a:gd name="connsiteX31" fmla="*/ 419238 w 602205"/>
              <a:gd name="connsiteY31" fmla="*/ 496775 h 606722"/>
              <a:gd name="connsiteX32" fmla="*/ 455739 w 602205"/>
              <a:gd name="connsiteY32" fmla="*/ 515100 h 606722"/>
              <a:gd name="connsiteX33" fmla="*/ 497887 w 602205"/>
              <a:gd name="connsiteY33" fmla="*/ 572490 h 606722"/>
              <a:gd name="connsiteX34" fmla="*/ 500912 w 602205"/>
              <a:gd name="connsiteY34" fmla="*/ 595647 h 606722"/>
              <a:gd name="connsiteX35" fmla="*/ 480342 w 602205"/>
              <a:gd name="connsiteY35" fmla="*/ 606722 h 606722"/>
              <a:gd name="connsiteX36" fmla="*/ 121580 w 602205"/>
              <a:gd name="connsiteY36" fmla="*/ 606722 h 606722"/>
              <a:gd name="connsiteX37" fmla="*/ 101010 w 602205"/>
              <a:gd name="connsiteY37" fmla="*/ 595647 h 606722"/>
              <a:gd name="connsiteX38" fmla="*/ 104237 w 602205"/>
              <a:gd name="connsiteY38" fmla="*/ 572490 h 606722"/>
              <a:gd name="connsiteX39" fmla="*/ 146183 w 602205"/>
              <a:gd name="connsiteY39" fmla="*/ 515100 h 606722"/>
              <a:gd name="connsiteX40" fmla="*/ 182684 w 602205"/>
              <a:gd name="connsiteY40" fmla="*/ 496775 h 606722"/>
              <a:gd name="connsiteX41" fmla="*/ 257099 w 602205"/>
              <a:gd name="connsiteY41" fmla="*/ 496775 h 606722"/>
              <a:gd name="connsiteX42" fmla="*/ 257099 w 602205"/>
              <a:gd name="connsiteY42" fmla="*/ 40274 h 606722"/>
              <a:gd name="connsiteX43" fmla="*/ 297432 w 602205"/>
              <a:gd name="connsiteY43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02205" h="606722">
                <a:moveTo>
                  <a:pt x="386204" y="222916"/>
                </a:moveTo>
                <a:lnTo>
                  <a:pt x="516692" y="222916"/>
                </a:lnTo>
                <a:cubicBezTo>
                  <a:pt x="525163" y="222916"/>
                  <a:pt x="537465" y="225936"/>
                  <a:pt x="545129" y="231976"/>
                </a:cubicBezTo>
                <a:lnTo>
                  <a:pt x="594743" y="270632"/>
                </a:lnTo>
                <a:cubicBezTo>
                  <a:pt x="599381" y="274256"/>
                  <a:pt x="602205" y="279692"/>
                  <a:pt x="602205" y="285329"/>
                </a:cubicBezTo>
                <a:cubicBezTo>
                  <a:pt x="602205" y="291168"/>
                  <a:pt x="599381" y="296604"/>
                  <a:pt x="594944" y="300228"/>
                </a:cubicBezTo>
                <a:lnTo>
                  <a:pt x="545129" y="340293"/>
                </a:lnTo>
                <a:cubicBezTo>
                  <a:pt x="539280" y="344924"/>
                  <a:pt x="526978" y="351769"/>
                  <a:pt x="516692" y="351769"/>
                </a:cubicBezTo>
                <a:lnTo>
                  <a:pt x="386204" y="351769"/>
                </a:lnTo>
                <a:close/>
                <a:moveTo>
                  <a:pt x="85299" y="131463"/>
                </a:moveTo>
                <a:lnTo>
                  <a:pt x="216777" y="131463"/>
                </a:lnTo>
                <a:lnTo>
                  <a:pt x="216777" y="260386"/>
                </a:lnTo>
                <a:lnTo>
                  <a:pt x="85299" y="260386"/>
                </a:lnTo>
                <a:cubicBezTo>
                  <a:pt x="74813" y="260386"/>
                  <a:pt x="62311" y="252530"/>
                  <a:pt x="57068" y="248501"/>
                </a:cubicBezTo>
                <a:lnTo>
                  <a:pt x="7058" y="206803"/>
                </a:lnTo>
                <a:cubicBezTo>
                  <a:pt x="2621" y="203177"/>
                  <a:pt x="0" y="198140"/>
                  <a:pt x="0" y="192903"/>
                </a:cubicBezTo>
                <a:cubicBezTo>
                  <a:pt x="0" y="187464"/>
                  <a:pt x="2621" y="182428"/>
                  <a:pt x="7260" y="178802"/>
                </a:cubicBezTo>
                <a:lnTo>
                  <a:pt x="57068" y="139924"/>
                </a:lnTo>
                <a:cubicBezTo>
                  <a:pt x="64327" y="134082"/>
                  <a:pt x="76426" y="131463"/>
                  <a:pt x="85299" y="131463"/>
                </a:cubicBezTo>
                <a:close/>
                <a:moveTo>
                  <a:pt x="386204" y="42904"/>
                </a:moveTo>
                <a:lnTo>
                  <a:pt x="516692" y="42904"/>
                </a:lnTo>
                <a:cubicBezTo>
                  <a:pt x="525163" y="42904"/>
                  <a:pt x="537667" y="46125"/>
                  <a:pt x="545129" y="51964"/>
                </a:cubicBezTo>
                <a:lnTo>
                  <a:pt x="594743" y="90620"/>
                </a:lnTo>
                <a:cubicBezTo>
                  <a:pt x="599381" y="94244"/>
                  <a:pt x="602205" y="99680"/>
                  <a:pt x="602205" y="105317"/>
                </a:cubicBezTo>
                <a:cubicBezTo>
                  <a:pt x="602205" y="111156"/>
                  <a:pt x="599381" y="116592"/>
                  <a:pt x="594944" y="120216"/>
                </a:cubicBezTo>
                <a:lnTo>
                  <a:pt x="545129" y="160281"/>
                </a:lnTo>
                <a:cubicBezTo>
                  <a:pt x="539280" y="164912"/>
                  <a:pt x="526978" y="171757"/>
                  <a:pt x="516692" y="171757"/>
                </a:cubicBezTo>
                <a:lnTo>
                  <a:pt x="386204" y="171757"/>
                </a:lnTo>
                <a:close/>
                <a:moveTo>
                  <a:pt x="297432" y="0"/>
                </a:moveTo>
                <a:cubicBezTo>
                  <a:pt x="319615" y="0"/>
                  <a:pt x="337765" y="18123"/>
                  <a:pt x="337765" y="40274"/>
                </a:cubicBezTo>
                <a:lnTo>
                  <a:pt x="337765" y="496775"/>
                </a:lnTo>
                <a:lnTo>
                  <a:pt x="419238" y="496775"/>
                </a:lnTo>
                <a:cubicBezTo>
                  <a:pt x="432346" y="496775"/>
                  <a:pt x="448076" y="504629"/>
                  <a:pt x="455739" y="515100"/>
                </a:cubicBezTo>
                <a:lnTo>
                  <a:pt x="497887" y="572490"/>
                </a:lnTo>
                <a:cubicBezTo>
                  <a:pt x="503332" y="580142"/>
                  <a:pt x="504542" y="588599"/>
                  <a:pt x="500912" y="595647"/>
                </a:cubicBezTo>
                <a:cubicBezTo>
                  <a:pt x="497282" y="602695"/>
                  <a:pt x="489820" y="606722"/>
                  <a:pt x="480342" y="606722"/>
                </a:cubicBezTo>
                <a:lnTo>
                  <a:pt x="121580" y="606722"/>
                </a:lnTo>
                <a:cubicBezTo>
                  <a:pt x="112102" y="606722"/>
                  <a:pt x="104640" y="602695"/>
                  <a:pt x="101010" y="595647"/>
                </a:cubicBezTo>
                <a:cubicBezTo>
                  <a:pt x="97380" y="588599"/>
                  <a:pt x="98590" y="580142"/>
                  <a:pt x="104237" y="572490"/>
                </a:cubicBezTo>
                <a:lnTo>
                  <a:pt x="146183" y="515100"/>
                </a:lnTo>
                <a:cubicBezTo>
                  <a:pt x="153846" y="504629"/>
                  <a:pt x="169576" y="496775"/>
                  <a:pt x="182684" y="496775"/>
                </a:cubicBezTo>
                <a:lnTo>
                  <a:pt x="257099" y="496775"/>
                </a:lnTo>
                <a:lnTo>
                  <a:pt x="257099" y="40274"/>
                </a:lnTo>
                <a:cubicBezTo>
                  <a:pt x="257099" y="18123"/>
                  <a:pt x="275249" y="0"/>
                  <a:pt x="297432" y="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cs typeface="+mn-ea"/>
              <a:sym typeface="+mn-lt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B1F38948-F53A-66BC-C758-698947344814}"/>
              </a:ext>
            </a:extLst>
          </p:cNvPr>
          <p:cNvCxnSpPr>
            <a:cxnSpLocks/>
          </p:cNvCxnSpPr>
          <p:nvPr/>
        </p:nvCxnSpPr>
        <p:spPr>
          <a:xfrm>
            <a:off x="7454485" y="1686523"/>
            <a:ext cx="1229162" cy="0"/>
          </a:xfrm>
          <a:prstGeom prst="line">
            <a:avLst/>
          </a:prstGeom>
          <a:ln w="28575" cap="rnd">
            <a:solidFill>
              <a:schemeClr val="accent6">
                <a:lumMod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F012A8AA-497E-E2B1-4ABB-76EA08DB816F}"/>
              </a:ext>
            </a:extLst>
          </p:cNvPr>
          <p:cNvCxnSpPr>
            <a:cxnSpLocks/>
          </p:cNvCxnSpPr>
          <p:nvPr/>
        </p:nvCxnSpPr>
        <p:spPr>
          <a:xfrm>
            <a:off x="7454485" y="4444258"/>
            <a:ext cx="995832" cy="0"/>
          </a:xfrm>
          <a:prstGeom prst="line">
            <a:avLst/>
          </a:prstGeom>
          <a:ln w="28575" cap="rnd">
            <a:solidFill>
              <a:schemeClr val="accent6">
                <a:lumMod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E53DCB18-E2A8-EE8C-131E-98EFB876AAFD}"/>
              </a:ext>
            </a:extLst>
          </p:cNvPr>
          <p:cNvCxnSpPr>
            <a:cxnSpLocks/>
          </p:cNvCxnSpPr>
          <p:nvPr/>
        </p:nvCxnSpPr>
        <p:spPr>
          <a:xfrm>
            <a:off x="5283397" y="1718839"/>
            <a:ext cx="0" cy="1444985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38D58648-D8E3-DCF0-353F-6C1EFCAE95C1}"/>
              </a:ext>
            </a:extLst>
          </p:cNvPr>
          <p:cNvCxnSpPr>
            <a:cxnSpLocks/>
          </p:cNvCxnSpPr>
          <p:nvPr/>
        </p:nvCxnSpPr>
        <p:spPr>
          <a:xfrm>
            <a:off x="5281562" y="4387630"/>
            <a:ext cx="1835" cy="1763234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60967FEC-1A57-6276-4ED4-7860111F9B3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804" y="118142"/>
            <a:ext cx="1387475" cy="44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650576"/>
      </p:ext>
    </p:extLst>
  </p:cSld>
  <p:clrMapOvr>
    <a:masterClrMapping/>
  </p:clrMapOvr>
  <p:transition spd="slow" advTm="120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15FC5A1E-77C4-CDB8-D17F-52E09BAF8708}"/>
              </a:ext>
            </a:extLst>
          </p:cNvPr>
          <p:cNvSpPr/>
          <p:nvPr/>
        </p:nvSpPr>
        <p:spPr bwMode="auto">
          <a:xfrm>
            <a:off x="7837610" y="2095992"/>
            <a:ext cx="2978582" cy="3138496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1" name="椭圆 20"/>
          <p:cNvSpPr/>
          <p:nvPr/>
        </p:nvSpPr>
        <p:spPr bwMode="auto">
          <a:xfrm>
            <a:off x="1199764" y="5077374"/>
            <a:ext cx="3387363" cy="45902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íṡ1íḑè"/>
          <p:cNvSpPr txBox="1"/>
          <p:nvPr/>
        </p:nvSpPr>
        <p:spPr bwMode="auto">
          <a:xfrm>
            <a:off x="7722889" y="1346555"/>
            <a:ext cx="2693950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自行车</a:t>
            </a:r>
            <a:r>
              <a:rPr lang="zh-CN" altLang="en-US" sz="2000" b="1" dirty="0">
                <a:solidFill>
                  <a:srgbClr val="000000"/>
                </a:solidFill>
                <a:latin typeface="Arial" panose="020B0604020202020204"/>
                <a:ea typeface="微软雅黑" panose="020B0503020204020204" pitchFamily="34" charset="-122"/>
              </a:rPr>
              <a:t>及行人检测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7125416" y="1346555"/>
            <a:ext cx="0" cy="5008778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15B6D9CF-EDFE-A820-38BA-643E8DFC20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77"/>
          <a:stretch/>
        </p:blipFill>
        <p:spPr>
          <a:xfrm>
            <a:off x="700951" y="1226257"/>
            <a:ext cx="5466019" cy="5249373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64E02380-8092-1895-5551-B486EB1E6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438" y="209880"/>
            <a:ext cx="3608068" cy="663575"/>
          </a:xfrm>
        </p:spPr>
        <p:txBody>
          <a:bodyPr/>
          <a:lstStyle/>
          <a:p>
            <a:r>
              <a:rPr lang="zh-CN" altLang="en-US" dirty="0"/>
              <a:t>研究进展</a:t>
            </a:r>
            <a:r>
              <a:rPr lang="en-US" altLang="zh-CN" dirty="0"/>
              <a:t>-</a:t>
            </a:r>
            <a:r>
              <a:rPr lang="zh-CN" altLang="en-US" dirty="0"/>
              <a:t>视觉检测模型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A13723-2FBE-26C6-87BE-E31B786315CB}"/>
              </a:ext>
            </a:extLst>
          </p:cNvPr>
          <p:cNvSpPr txBox="1"/>
          <p:nvPr/>
        </p:nvSpPr>
        <p:spPr>
          <a:xfrm>
            <a:off x="6471135" y="2878694"/>
            <a:ext cx="383336" cy="1703906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r>
              <a:rPr lang="zh-CN" altLang="en-US" sz="1400" dirty="0"/>
              <a:t>识别效果</a:t>
            </a:r>
          </a:p>
        </p:txBody>
      </p:sp>
      <p:sp>
        <p:nvSpPr>
          <p:cNvPr id="2" name="Rectangle 30">
            <a:extLst>
              <a:ext uri="{FF2B5EF4-FFF2-40B4-BE49-F238E27FC236}">
                <a16:creationId xmlns:a16="http://schemas.microsoft.com/office/drawing/2014/main" id="{A5E3E0EE-948D-9FB2-EB65-B7D07EF896FA}"/>
              </a:ext>
            </a:extLst>
          </p:cNvPr>
          <p:cNvSpPr/>
          <p:nvPr/>
        </p:nvSpPr>
        <p:spPr bwMode="auto">
          <a:xfrm>
            <a:off x="7860852" y="2110998"/>
            <a:ext cx="2874867" cy="3400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lvl="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</a:rPr>
              <a:t>在小车上部署</a:t>
            </a:r>
            <a:r>
              <a:rPr lang="en-US" altLang="zh-CN" dirty="0">
                <a:solidFill>
                  <a:srgbClr val="000000"/>
                </a:solidFill>
              </a:rPr>
              <a:t>YOLOv3-tiny</a:t>
            </a:r>
            <a:r>
              <a:rPr lang="zh-CN" altLang="en-US" dirty="0">
                <a:solidFill>
                  <a:srgbClr val="000000"/>
                </a:solidFill>
              </a:rPr>
              <a:t>模型对自行车以及行人进行实时检测，达到约</a:t>
            </a:r>
            <a:r>
              <a:rPr lang="en-US" altLang="zh-CN" dirty="0">
                <a:solidFill>
                  <a:srgbClr val="000000"/>
                </a:solidFill>
              </a:rPr>
              <a:t>10fps</a:t>
            </a:r>
            <a:r>
              <a:rPr lang="zh-CN" altLang="en-US" dirty="0">
                <a:solidFill>
                  <a:srgbClr val="000000"/>
                </a:solidFill>
              </a:rPr>
              <a:t>帧率。</a:t>
            </a:r>
            <a:endParaRPr lang="en-US" altLang="zh-CN" dirty="0">
              <a:solidFill>
                <a:srgbClr val="000000"/>
              </a:solidFill>
            </a:endParaRPr>
          </a:p>
          <a:p>
            <a:pPr marL="171450" lvl="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000000"/>
                </a:solidFill>
              </a:rPr>
              <a:t>针对目标类别重新训练后</a:t>
            </a:r>
            <a:r>
              <a:rPr lang="en-US" altLang="zh-CN" dirty="0">
                <a:solidFill>
                  <a:srgbClr val="000000"/>
                </a:solidFill>
              </a:rPr>
              <a:t>GPU</a:t>
            </a:r>
            <a:r>
              <a:rPr lang="zh-CN" altLang="en-US" dirty="0">
                <a:solidFill>
                  <a:srgbClr val="000000"/>
                </a:solidFill>
              </a:rPr>
              <a:t>占用率从</a:t>
            </a:r>
            <a:r>
              <a:rPr lang="en-US" altLang="zh-CN" dirty="0">
                <a:solidFill>
                  <a:srgbClr val="000000"/>
                </a:solidFill>
              </a:rPr>
              <a:t>90%</a:t>
            </a:r>
            <a:r>
              <a:rPr lang="zh-CN" altLang="en-US" dirty="0">
                <a:solidFill>
                  <a:srgbClr val="000000"/>
                </a:solidFill>
              </a:rPr>
              <a:t>降至</a:t>
            </a:r>
            <a:r>
              <a:rPr lang="en-US" altLang="zh-CN" dirty="0">
                <a:solidFill>
                  <a:srgbClr val="000000"/>
                </a:solidFill>
              </a:rPr>
              <a:t>60%</a:t>
            </a:r>
          </a:p>
          <a:p>
            <a:pPr marL="171450" lvl="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endParaRPr lang="en-US" altLang="zh-CN" dirty="0">
              <a:solidFill>
                <a:srgbClr val="000000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CA3C6213-3DD1-3584-B26B-3BDA16C2B423}"/>
              </a:ext>
            </a:extLst>
          </p:cNvPr>
          <p:cNvCxnSpPr>
            <a:cxnSpLocks/>
          </p:cNvCxnSpPr>
          <p:nvPr/>
        </p:nvCxnSpPr>
        <p:spPr>
          <a:xfrm>
            <a:off x="7832437" y="1768003"/>
            <a:ext cx="2000411" cy="0"/>
          </a:xfrm>
          <a:prstGeom prst="line">
            <a:avLst/>
          </a:prstGeom>
          <a:ln w="28575" cap="rnd">
            <a:solidFill>
              <a:schemeClr val="accent6">
                <a:lumMod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5D9B3D14-89B2-E2EC-EB11-CD9182432877}"/>
              </a:ext>
            </a:extLst>
          </p:cNvPr>
          <p:cNvCxnSpPr>
            <a:cxnSpLocks/>
          </p:cNvCxnSpPr>
          <p:nvPr/>
        </p:nvCxnSpPr>
        <p:spPr>
          <a:xfrm>
            <a:off x="6514789" y="3316224"/>
            <a:ext cx="0" cy="816864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0F352A04-1808-8805-2F5D-5C611EEE6F1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804" y="118142"/>
            <a:ext cx="1387475" cy="44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783515"/>
      </p:ext>
    </p:extLst>
  </p:cSld>
  <p:clrMapOvr>
    <a:masterClrMapping/>
  </p:clrMapOvr>
  <p:transition spd="slow" advTm="3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id="{15862CAF-7522-4A63-B3E8-9F8DD6744907}"/>
              </a:ext>
            </a:extLst>
          </p:cNvPr>
          <p:cNvSpPr/>
          <p:nvPr/>
        </p:nvSpPr>
        <p:spPr bwMode="auto">
          <a:xfrm>
            <a:off x="601876" y="4382053"/>
            <a:ext cx="5361923" cy="1404499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0DEDF213-4AF7-86AD-011D-62C7537899FB}"/>
              </a:ext>
            </a:extLst>
          </p:cNvPr>
          <p:cNvSpPr/>
          <p:nvPr/>
        </p:nvSpPr>
        <p:spPr bwMode="auto">
          <a:xfrm>
            <a:off x="606703" y="1085005"/>
            <a:ext cx="5353321" cy="2875595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0995BD3-EBDA-3464-9D33-C30536EA7AAB}"/>
              </a:ext>
            </a:extLst>
          </p:cNvPr>
          <p:cNvSpPr/>
          <p:nvPr/>
        </p:nvSpPr>
        <p:spPr bwMode="auto">
          <a:xfrm>
            <a:off x="7350802" y="5306562"/>
            <a:ext cx="4118338" cy="1119025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069DD2D-51CA-B236-447D-05C8D975F532}"/>
              </a:ext>
            </a:extLst>
          </p:cNvPr>
          <p:cNvSpPr/>
          <p:nvPr/>
        </p:nvSpPr>
        <p:spPr bwMode="auto">
          <a:xfrm>
            <a:off x="7350802" y="3798980"/>
            <a:ext cx="4118338" cy="776739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12B4926-08AB-8985-966D-B1036212C3A4}"/>
              </a:ext>
            </a:extLst>
          </p:cNvPr>
          <p:cNvSpPr/>
          <p:nvPr/>
        </p:nvSpPr>
        <p:spPr bwMode="auto">
          <a:xfrm>
            <a:off x="7350803" y="2415581"/>
            <a:ext cx="4118338" cy="776739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9247550-F3D4-FB07-1537-CAE1840F62BC}"/>
              </a:ext>
            </a:extLst>
          </p:cNvPr>
          <p:cNvSpPr/>
          <p:nvPr/>
        </p:nvSpPr>
        <p:spPr bwMode="auto">
          <a:xfrm>
            <a:off x="6421381" y="1169886"/>
            <a:ext cx="5047759" cy="725660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1" name="椭圆 20"/>
          <p:cNvSpPr/>
          <p:nvPr/>
        </p:nvSpPr>
        <p:spPr bwMode="auto">
          <a:xfrm>
            <a:off x="1536811" y="4057460"/>
            <a:ext cx="3387363" cy="45902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6251730" y="1195631"/>
            <a:ext cx="0" cy="5008778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4">
            <a:extLst>
              <a:ext uri="{FF2B5EF4-FFF2-40B4-BE49-F238E27FC236}">
                <a16:creationId xmlns:a16="http://schemas.microsoft.com/office/drawing/2014/main" id="{900488F8-A18F-DADA-B631-6166081DF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研究进展</a:t>
            </a:r>
            <a:r>
              <a:rPr lang="en-US" altLang="zh-CN" dirty="0"/>
              <a:t>-</a:t>
            </a:r>
            <a:r>
              <a:rPr lang="zh-CN" altLang="en-US" dirty="0"/>
              <a:t>异常声音检测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417A058-37A5-1973-4C5A-77F0AB04CCF7}"/>
              </a:ext>
            </a:extLst>
          </p:cNvPr>
          <p:cNvSpPr txBox="1"/>
          <p:nvPr/>
        </p:nvSpPr>
        <p:spPr>
          <a:xfrm>
            <a:off x="2137683" y="5786552"/>
            <a:ext cx="2209792" cy="453500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r>
              <a:rPr lang="zh-CN" altLang="en-US" sz="1400" dirty="0"/>
              <a:t>呼救声识别逻辑示意图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380B579-31F9-8AF7-2DB1-37CDB61E21F6}"/>
              </a:ext>
            </a:extLst>
          </p:cNvPr>
          <p:cNvSpPr txBox="1"/>
          <p:nvPr/>
        </p:nvSpPr>
        <p:spPr>
          <a:xfrm>
            <a:off x="869303" y="3960600"/>
            <a:ext cx="4780653" cy="453500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r>
              <a:rPr lang="zh-CN" altLang="en-US" sz="1400" dirty="0"/>
              <a:t>模型训练过程及多种模型效果对比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B276633-ADBE-1D9B-38D6-3BBEF6FFA6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399" y="1169886"/>
            <a:ext cx="4707638" cy="2679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9295ED4-2FE2-2E67-F8F7-DC9103C0F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03" y="4449063"/>
            <a:ext cx="4655429" cy="1270477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Shape 6065"/>
          <p:cNvSpPr/>
          <p:nvPr/>
        </p:nvSpPr>
        <p:spPr>
          <a:xfrm>
            <a:off x="6623880" y="2161283"/>
            <a:ext cx="577851" cy="577851"/>
          </a:xfrm>
          <a:prstGeom prst="roundRect">
            <a:avLst>
              <a:gd name="adj" fmla="val 50000"/>
            </a:avLst>
          </a:prstGeom>
          <a:solidFill>
            <a:srgbClr val="1A317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3" name="Shape 6066"/>
          <p:cNvSpPr/>
          <p:nvPr/>
        </p:nvSpPr>
        <p:spPr>
          <a:xfrm>
            <a:off x="6772951" y="2309306"/>
            <a:ext cx="279708" cy="281804"/>
          </a:xfrm>
          <a:custGeom>
            <a:avLst/>
            <a:gdLst>
              <a:gd name="connsiteX0" fmla="*/ 386204 w 602205"/>
              <a:gd name="connsiteY0" fmla="*/ 222916 h 606722"/>
              <a:gd name="connsiteX1" fmla="*/ 516692 w 602205"/>
              <a:gd name="connsiteY1" fmla="*/ 222916 h 606722"/>
              <a:gd name="connsiteX2" fmla="*/ 545129 w 602205"/>
              <a:gd name="connsiteY2" fmla="*/ 231976 h 606722"/>
              <a:gd name="connsiteX3" fmla="*/ 594743 w 602205"/>
              <a:gd name="connsiteY3" fmla="*/ 270632 h 606722"/>
              <a:gd name="connsiteX4" fmla="*/ 602205 w 602205"/>
              <a:gd name="connsiteY4" fmla="*/ 285329 h 606722"/>
              <a:gd name="connsiteX5" fmla="*/ 594944 w 602205"/>
              <a:gd name="connsiteY5" fmla="*/ 300228 h 606722"/>
              <a:gd name="connsiteX6" fmla="*/ 545129 w 602205"/>
              <a:gd name="connsiteY6" fmla="*/ 340293 h 606722"/>
              <a:gd name="connsiteX7" fmla="*/ 516692 w 602205"/>
              <a:gd name="connsiteY7" fmla="*/ 351769 h 606722"/>
              <a:gd name="connsiteX8" fmla="*/ 386204 w 602205"/>
              <a:gd name="connsiteY8" fmla="*/ 351769 h 606722"/>
              <a:gd name="connsiteX9" fmla="*/ 85299 w 602205"/>
              <a:gd name="connsiteY9" fmla="*/ 131463 h 606722"/>
              <a:gd name="connsiteX10" fmla="*/ 216777 w 602205"/>
              <a:gd name="connsiteY10" fmla="*/ 131463 h 606722"/>
              <a:gd name="connsiteX11" fmla="*/ 216777 w 602205"/>
              <a:gd name="connsiteY11" fmla="*/ 260386 h 606722"/>
              <a:gd name="connsiteX12" fmla="*/ 85299 w 602205"/>
              <a:gd name="connsiteY12" fmla="*/ 260386 h 606722"/>
              <a:gd name="connsiteX13" fmla="*/ 57068 w 602205"/>
              <a:gd name="connsiteY13" fmla="*/ 248501 h 606722"/>
              <a:gd name="connsiteX14" fmla="*/ 7058 w 602205"/>
              <a:gd name="connsiteY14" fmla="*/ 206803 h 606722"/>
              <a:gd name="connsiteX15" fmla="*/ 0 w 602205"/>
              <a:gd name="connsiteY15" fmla="*/ 192903 h 606722"/>
              <a:gd name="connsiteX16" fmla="*/ 7260 w 602205"/>
              <a:gd name="connsiteY16" fmla="*/ 178802 h 606722"/>
              <a:gd name="connsiteX17" fmla="*/ 57068 w 602205"/>
              <a:gd name="connsiteY17" fmla="*/ 139924 h 606722"/>
              <a:gd name="connsiteX18" fmla="*/ 85299 w 602205"/>
              <a:gd name="connsiteY18" fmla="*/ 131463 h 606722"/>
              <a:gd name="connsiteX19" fmla="*/ 386204 w 602205"/>
              <a:gd name="connsiteY19" fmla="*/ 42904 h 606722"/>
              <a:gd name="connsiteX20" fmla="*/ 516692 w 602205"/>
              <a:gd name="connsiteY20" fmla="*/ 42904 h 606722"/>
              <a:gd name="connsiteX21" fmla="*/ 545129 w 602205"/>
              <a:gd name="connsiteY21" fmla="*/ 51964 h 606722"/>
              <a:gd name="connsiteX22" fmla="*/ 594743 w 602205"/>
              <a:gd name="connsiteY22" fmla="*/ 90620 h 606722"/>
              <a:gd name="connsiteX23" fmla="*/ 602205 w 602205"/>
              <a:gd name="connsiteY23" fmla="*/ 105317 h 606722"/>
              <a:gd name="connsiteX24" fmla="*/ 594944 w 602205"/>
              <a:gd name="connsiteY24" fmla="*/ 120216 h 606722"/>
              <a:gd name="connsiteX25" fmla="*/ 545129 w 602205"/>
              <a:gd name="connsiteY25" fmla="*/ 160281 h 606722"/>
              <a:gd name="connsiteX26" fmla="*/ 516692 w 602205"/>
              <a:gd name="connsiteY26" fmla="*/ 171757 h 606722"/>
              <a:gd name="connsiteX27" fmla="*/ 386204 w 602205"/>
              <a:gd name="connsiteY27" fmla="*/ 171757 h 606722"/>
              <a:gd name="connsiteX28" fmla="*/ 297432 w 602205"/>
              <a:gd name="connsiteY28" fmla="*/ 0 h 606722"/>
              <a:gd name="connsiteX29" fmla="*/ 337765 w 602205"/>
              <a:gd name="connsiteY29" fmla="*/ 40274 h 606722"/>
              <a:gd name="connsiteX30" fmla="*/ 337765 w 602205"/>
              <a:gd name="connsiteY30" fmla="*/ 496775 h 606722"/>
              <a:gd name="connsiteX31" fmla="*/ 419238 w 602205"/>
              <a:gd name="connsiteY31" fmla="*/ 496775 h 606722"/>
              <a:gd name="connsiteX32" fmla="*/ 455739 w 602205"/>
              <a:gd name="connsiteY32" fmla="*/ 515100 h 606722"/>
              <a:gd name="connsiteX33" fmla="*/ 497887 w 602205"/>
              <a:gd name="connsiteY33" fmla="*/ 572490 h 606722"/>
              <a:gd name="connsiteX34" fmla="*/ 500912 w 602205"/>
              <a:gd name="connsiteY34" fmla="*/ 595647 h 606722"/>
              <a:gd name="connsiteX35" fmla="*/ 480342 w 602205"/>
              <a:gd name="connsiteY35" fmla="*/ 606722 h 606722"/>
              <a:gd name="connsiteX36" fmla="*/ 121580 w 602205"/>
              <a:gd name="connsiteY36" fmla="*/ 606722 h 606722"/>
              <a:gd name="connsiteX37" fmla="*/ 101010 w 602205"/>
              <a:gd name="connsiteY37" fmla="*/ 595647 h 606722"/>
              <a:gd name="connsiteX38" fmla="*/ 104237 w 602205"/>
              <a:gd name="connsiteY38" fmla="*/ 572490 h 606722"/>
              <a:gd name="connsiteX39" fmla="*/ 146183 w 602205"/>
              <a:gd name="connsiteY39" fmla="*/ 515100 h 606722"/>
              <a:gd name="connsiteX40" fmla="*/ 182684 w 602205"/>
              <a:gd name="connsiteY40" fmla="*/ 496775 h 606722"/>
              <a:gd name="connsiteX41" fmla="*/ 257099 w 602205"/>
              <a:gd name="connsiteY41" fmla="*/ 496775 h 606722"/>
              <a:gd name="connsiteX42" fmla="*/ 257099 w 602205"/>
              <a:gd name="connsiteY42" fmla="*/ 40274 h 606722"/>
              <a:gd name="connsiteX43" fmla="*/ 297432 w 602205"/>
              <a:gd name="connsiteY43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02205" h="606722">
                <a:moveTo>
                  <a:pt x="386204" y="222916"/>
                </a:moveTo>
                <a:lnTo>
                  <a:pt x="516692" y="222916"/>
                </a:lnTo>
                <a:cubicBezTo>
                  <a:pt x="525163" y="222916"/>
                  <a:pt x="537465" y="225936"/>
                  <a:pt x="545129" y="231976"/>
                </a:cubicBezTo>
                <a:lnTo>
                  <a:pt x="594743" y="270632"/>
                </a:lnTo>
                <a:cubicBezTo>
                  <a:pt x="599381" y="274256"/>
                  <a:pt x="602205" y="279692"/>
                  <a:pt x="602205" y="285329"/>
                </a:cubicBezTo>
                <a:cubicBezTo>
                  <a:pt x="602205" y="291168"/>
                  <a:pt x="599381" y="296604"/>
                  <a:pt x="594944" y="300228"/>
                </a:cubicBezTo>
                <a:lnTo>
                  <a:pt x="545129" y="340293"/>
                </a:lnTo>
                <a:cubicBezTo>
                  <a:pt x="539280" y="344924"/>
                  <a:pt x="526978" y="351769"/>
                  <a:pt x="516692" y="351769"/>
                </a:cubicBezTo>
                <a:lnTo>
                  <a:pt x="386204" y="351769"/>
                </a:lnTo>
                <a:close/>
                <a:moveTo>
                  <a:pt x="85299" y="131463"/>
                </a:moveTo>
                <a:lnTo>
                  <a:pt x="216777" y="131463"/>
                </a:lnTo>
                <a:lnTo>
                  <a:pt x="216777" y="260386"/>
                </a:lnTo>
                <a:lnTo>
                  <a:pt x="85299" y="260386"/>
                </a:lnTo>
                <a:cubicBezTo>
                  <a:pt x="74813" y="260386"/>
                  <a:pt x="62311" y="252530"/>
                  <a:pt x="57068" y="248501"/>
                </a:cubicBezTo>
                <a:lnTo>
                  <a:pt x="7058" y="206803"/>
                </a:lnTo>
                <a:cubicBezTo>
                  <a:pt x="2621" y="203177"/>
                  <a:pt x="0" y="198140"/>
                  <a:pt x="0" y="192903"/>
                </a:cubicBezTo>
                <a:cubicBezTo>
                  <a:pt x="0" y="187464"/>
                  <a:pt x="2621" y="182428"/>
                  <a:pt x="7260" y="178802"/>
                </a:cubicBezTo>
                <a:lnTo>
                  <a:pt x="57068" y="139924"/>
                </a:lnTo>
                <a:cubicBezTo>
                  <a:pt x="64327" y="134082"/>
                  <a:pt x="76426" y="131463"/>
                  <a:pt x="85299" y="131463"/>
                </a:cubicBezTo>
                <a:close/>
                <a:moveTo>
                  <a:pt x="386204" y="42904"/>
                </a:moveTo>
                <a:lnTo>
                  <a:pt x="516692" y="42904"/>
                </a:lnTo>
                <a:cubicBezTo>
                  <a:pt x="525163" y="42904"/>
                  <a:pt x="537667" y="46125"/>
                  <a:pt x="545129" y="51964"/>
                </a:cubicBezTo>
                <a:lnTo>
                  <a:pt x="594743" y="90620"/>
                </a:lnTo>
                <a:cubicBezTo>
                  <a:pt x="599381" y="94244"/>
                  <a:pt x="602205" y="99680"/>
                  <a:pt x="602205" y="105317"/>
                </a:cubicBezTo>
                <a:cubicBezTo>
                  <a:pt x="602205" y="111156"/>
                  <a:pt x="599381" y="116592"/>
                  <a:pt x="594944" y="120216"/>
                </a:cubicBezTo>
                <a:lnTo>
                  <a:pt x="545129" y="160281"/>
                </a:lnTo>
                <a:cubicBezTo>
                  <a:pt x="539280" y="164912"/>
                  <a:pt x="526978" y="171757"/>
                  <a:pt x="516692" y="171757"/>
                </a:cubicBezTo>
                <a:lnTo>
                  <a:pt x="386204" y="171757"/>
                </a:lnTo>
                <a:close/>
                <a:moveTo>
                  <a:pt x="297432" y="0"/>
                </a:moveTo>
                <a:cubicBezTo>
                  <a:pt x="319615" y="0"/>
                  <a:pt x="337765" y="18123"/>
                  <a:pt x="337765" y="40274"/>
                </a:cubicBezTo>
                <a:lnTo>
                  <a:pt x="337765" y="496775"/>
                </a:lnTo>
                <a:lnTo>
                  <a:pt x="419238" y="496775"/>
                </a:lnTo>
                <a:cubicBezTo>
                  <a:pt x="432346" y="496775"/>
                  <a:pt x="448076" y="504629"/>
                  <a:pt x="455739" y="515100"/>
                </a:cubicBezTo>
                <a:lnTo>
                  <a:pt x="497887" y="572490"/>
                </a:lnTo>
                <a:cubicBezTo>
                  <a:pt x="503332" y="580142"/>
                  <a:pt x="504542" y="588599"/>
                  <a:pt x="500912" y="595647"/>
                </a:cubicBezTo>
                <a:cubicBezTo>
                  <a:pt x="497282" y="602695"/>
                  <a:pt x="489820" y="606722"/>
                  <a:pt x="480342" y="606722"/>
                </a:cubicBezTo>
                <a:lnTo>
                  <a:pt x="121580" y="606722"/>
                </a:lnTo>
                <a:cubicBezTo>
                  <a:pt x="112102" y="606722"/>
                  <a:pt x="104640" y="602695"/>
                  <a:pt x="101010" y="595647"/>
                </a:cubicBezTo>
                <a:cubicBezTo>
                  <a:pt x="97380" y="588599"/>
                  <a:pt x="98590" y="580142"/>
                  <a:pt x="104237" y="572490"/>
                </a:cubicBezTo>
                <a:lnTo>
                  <a:pt x="146183" y="515100"/>
                </a:lnTo>
                <a:cubicBezTo>
                  <a:pt x="153846" y="504629"/>
                  <a:pt x="169576" y="496775"/>
                  <a:pt x="182684" y="496775"/>
                </a:cubicBezTo>
                <a:lnTo>
                  <a:pt x="257099" y="496775"/>
                </a:lnTo>
                <a:lnTo>
                  <a:pt x="257099" y="40274"/>
                </a:lnTo>
                <a:cubicBezTo>
                  <a:pt x="257099" y="18123"/>
                  <a:pt x="275249" y="0"/>
                  <a:pt x="297432" y="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cs typeface="+mn-ea"/>
              <a:sym typeface="+mn-lt"/>
            </a:endParaRPr>
          </a:p>
        </p:txBody>
      </p:sp>
      <p:sp>
        <p:nvSpPr>
          <p:cNvPr id="30" name="Rectangle 30"/>
          <p:cNvSpPr/>
          <p:nvPr/>
        </p:nvSpPr>
        <p:spPr bwMode="auto">
          <a:xfrm>
            <a:off x="7316691" y="2377949"/>
            <a:ext cx="3961028" cy="532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rgbClr val="000000"/>
                </a:solidFill>
              </a:rPr>
              <a:t>增加异常声音种类，实现多种异常声音的识别</a:t>
            </a:r>
          </a:p>
        </p:txBody>
      </p:sp>
      <p:sp>
        <p:nvSpPr>
          <p:cNvPr id="31" name="TextBox 31"/>
          <p:cNvSpPr txBox="1"/>
          <p:nvPr/>
        </p:nvSpPr>
        <p:spPr bwMode="auto">
          <a:xfrm>
            <a:off x="7394533" y="1997925"/>
            <a:ext cx="3281578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实现异常声音类别的扩充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0CF5FDF-334C-126A-512C-796F79FDFCB2}"/>
              </a:ext>
            </a:extLst>
          </p:cNvPr>
          <p:cNvGrpSpPr/>
          <p:nvPr/>
        </p:nvGrpSpPr>
        <p:grpSpPr>
          <a:xfrm>
            <a:off x="6633925" y="3616369"/>
            <a:ext cx="577851" cy="577851"/>
            <a:chOff x="6631488" y="3208659"/>
            <a:chExt cx="577851" cy="577851"/>
          </a:xfrm>
        </p:grpSpPr>
        <p:sp>
          <p:nvSpPr>
            <p:cNvPr id="38" name="Shape 6065"/>
            <p:cNvSpPr/>
            <p:nvPr/>
          </p:nvSpPr>
          <p:spPr>
            <a:xfrm>
              <a:off x="6631488" y="3208659"/>
              <a:ext cx="577851" cy="577851"/>
            </a:xfrm>
            <a:prstGeom prst="roundRect">
              <a:avLst>
                <a:gd name="adj" fmla="val 50000"/>
              </a:avLst>
            </a:prstGeom>
            <a:solidFill>
              <a:srgbClr val="1A317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200"/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9" name="Shape 6066"/>
            <p:cNvSpPr/>
            <p:nvPr/>
          </p:nvSpPr>
          <p:spPr>
            <a:xfrm>
              <a:off x="6780559" y="3356682"/>
              <a:ext cx="279708" cy="281804"/>
            </a:xfrm>
            <a:custGeom>
              <a:avLst/>
              <a:gdLst>
                <a:gd name="connsiteX0" fmla="*/ 386204 w 602205"/>
                <a:gd name="connsiteY0" fmla="*/ 222916 h 606722"/>
                <a:gd name="connsiteX1" fmla="*/ 516692 w 602205"/>
                <a:gd name="connsiteY1" fmla="*/ 222916 h 606722"/>
                <a:gd name="connsiteX2" fmla="*/ 545129 w 602205"/>
                <a:gd name="connsiteY2" fmla="*/ 231976 h 606722"/>
                <a:gd name="connsiteX3" fmla="*/ 594743 w 602205"/>
                <a:gd name="connsiteY3" fmla="*/ 270632 h 606722"/>
                <a:gd name="connsiteX4" fmla="*/ 602205 w 602205"/>
                <a:gd name="connsiteY4" fmla="*/ 285329 h 606722"/>
                <a:gd name="connsiteX5" fmla="*/ 594944 w 602205"/>
                <a:gd name="connsiteY5" fmla="*/ 300228 h 606722"/>
                <a:gd name="connsiteX6" fmla="*/ 545129 w 602205"/>
                <a:gd name="connsiteY6" fmla="*/ 340293 h 606722"/>
                <a:gd name="connsiteX7" fmla="*/ 516692 w 602205"/>
                <a:gd name="connsiteY7" fmla="*/ 351769 h 606722"/>
                <a:gd name="connsiteX8" fmla="*/ 386204 w 602205"/>
                <a:gd name="connsiteY8" fmla="*/ 351769 h 606722"/>
                <a:gd name="connsiteX9" fmla="*/ 85299 w 602205"/>
                <a:gd name="connsiteY9" fmla="*/ 131463 h 606722"/>
                <a:gd name="connsiteX10" fmla="*/ 216777 w 602205"/>
                <a:gd name="connsiteY10" fmla="*/ 131463 h 606722"/>
                <a:gd name="connsiteX11" fmla="*/ 216777 w 602205"/>
                <a:gd name="connsiteY11" fmla="*/ 260386 h 606722"/>
                <a:gd name="connsiteX12" fmla="*/ 85299 w 602205"/>
                <a:gd name="connsiteY12" fmla="*/ 260386 h 606722"/>
                <a:gd name="connsiteX13" fmla="*/ 57068 w 602205"/>
                <a:gd name="connsiteY13" fmla="*/ 248501 h 606722"/>
                <a:gd name="connsiteX14" fmla="*/ 7058 w 602205"/>
                <a:gd name="connsiteY14" fmla="*/ 206803 h 606722"/>
                <a:gd name="connsiteX15" fmla="*/ 0 w 602205"/>
                <a:gd name="connsiteY15" fmla="*/ 192903 h 606722"/>
                <a:gd name="connsiteX16" fmla="*/ 7260 w 602205"/>
                <a:gd name="connsiteY16" fmla="*/ 178802 h 606722"/>
                <a:gd name="connsiteX17" fmla="*/ 57068 w 602205"/>
                <a:gd name="connsiteY17" fmla="*/ 139924 h 606722"/>
                <a:gd name="connsiteX18" fmla="*/ 85299 w 602205"/>
                <a:gd name="connsiteY18" fmla="*/ 131463 h 606722"/>
                <a:gd name="connsiteX19" fmla="*/ 386204 w 602205"/>
                <a:gd name="connsiteY19" fmla="*/ 42904 h 606722"/>
                <a:gd name="connsiteX20" fmla="*/ 516692 w 602205"/>
                <a:gd name="connsiteY20" fmla="*/ 42904 h 606722"/>
                <a:gd name="connsiteX21" fmla="*/ 545129 w 602205"/>
                <a:gd name="connsiteY21" fmla="*/ 51964 h 606722"/>
                <a:gd name="connsiteX22" fmla="*/ 594743 w 602205"/>
                <a:gd name="connsiteY22" fmla="*/ 90620 h 606722"/>
                <a:gd name="connsiteX23" fmla="*/ 602205 w 602205"/>
                <a:gd name="connsiteY23" fmla="*/ 105317 h 606722"/>
                <a:gd name="connsiteX24" fmla="*/ 594944 w 602205"/>
                <a:gd name="connsiteY24" fmla="*/ 120216 h 606722"/>
                <a:gd name="connsiteX25" fmla="*/ 545129 w 602205"/>
                <a:gd name="connsiteY25" fmla="*/ 160281 h 606722"/>
                <a:gd name="connsiteX26" fmla="*/ 516692 w 602205"/>
                <a:gd name="connsiteY26" fmla="*/ 171757 h 606722"/>
                <a:gd name="connsiteX27" fmla="*/ 386204 w 602205"/>
                <a:gd name="connsiteY27" fmla="*/ 171757 h 606722"/>
                <a:gd name="connsiteX28" fmla="*/ 297432 w 602205"/>
                <a:gd name="connsiteY28" fmla="*/ 0 h 606722"/>
                <a:gd name="connsiteX29" fmla="*/ 337765 w 602205"/>
                <a:gd name="connsiteY29" fmla="*/ 40274 h 606722"/>
                <a:gd name="connsiteX30" fmla="*/ 337765 w 602205"/>
                <a:gd name="connsiteY30" fmla="*/ 496775 h 606722"/>
                <a:gd name="connsiteX31" fmla="*/ 419238 w 602205"/>
                <a:gd name="connsiteY31" fmla="*/ 496775 h 606722"/>
                <a:gd name="connsiteX32" fmla="*/ 455739 w 602205"/>
                <a:gd name="connsiteY32" fmla="*/ 515100 h 606722"/>
                <a:gd name="connsiteX33" fmla="*/ 497887 w 602205"/>
                <a:gd name="connsiteY33" fmla="*/ 572490 h 606722"/>
                <a:gd name="connsiteX34" fmla="*/ 500912 w 602205"/>
                <a:gd name="connsiteY34" fmla="*/ 595647 h 606722"/>
                <a:gd name="connsiteX35" fmla="*/ 480342 w 602205"/>
                <a:gd name="connsiteY35" fmla="*/ 606722 h 606722"/>
                <a:gd name="connsiteX36" fmla="*/ 121580 w 602205"/>
                <a:gd name="connsiteY36" fmla="*/ 606722 h 606722"/>
                <a:gd name="connsiteX37" fmla="*/ 101010 w 602205"/>
                <a:gd name="connsiteY37" fmla="*/ 595647 h 606722"/>
                <a:gd name="connsiteX38" fmla="*/ 104237 w 602205"/>
                <a:gd name="connsiteY38" fmla="*/ 572490 h 606722"/>
                <a:gd name="connsiteX39" fmla="*/ 146183 w 602205"/>
                <a:gd name="connsiteY39" fmla="*/ 515100 h 606722"/>
                <a:gd name="connsiteX40" fmla="*/ 182684 w 602205"/>
                <a:gd name="connsiteY40" fmla="*/ 496775 h 606722"/>
                <a:gd name="connsiteX41" fmla="*/ 257099 w 602205"/>
                <a:gd name="connsiteY41" fmla="*/ 496775 h 606722"/>
                <a:gd name="connsiteX42" fmla="*/ 257099 w 602205"/>
                <a:gd name="connsiteY42" fmla="*/ 40274 h 606722"/>
                <a:gd name="connsiteX43" fmla="*/ 297432 w 602205"/>
                <a:gd name="connsiteY43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602205" h="606722">
                  <a:moveTo>
                    <a:pt x="386204" y="222916"/>
                  </a:moveTo>
                  <a:lnTo>
                    <a:pt x="516692" y="222916"/>
                  </a:lnTo>
                  <a:cubicBezTo>
                    <a:pt x="525163" y="222916"/>
                    <a:pt x="537465" y="225936"/>
                    <a:pt x="545129" y="231976"/>
                  </a:cubicBezTo>
                  <a:lnTo>
                    <a:pt x="594743" y="270632"/>
                  </a:lnTo>
                  <a:cubicBezTo>
                    <a:pt x="599381" y="274256"/>
                    <a:pt x="602205" y="279692"/>
                    <a:pt x="602205" y="285329"/>
                  </a:cubicBezTo>
                  <a:cubicBezTo>
                    <a:pt x="602205" y="291168"/>
                    <a:pt x="599381" y="296604"/>
                    <a:pt x="594944" y="300228"/>
                  </a:cubicBezTo>
                  <a:lnTo>
                    <a:pt x="545129" y="340293"/>
                  </a:lnTo>
                  <a:cubicBezTo>
                    <a:pt x="539280" y="344924"/>
                    <a:pt x="526978" y="351769"/>
                    <a:pt x="516692" y="351769"/>
                  </a:cubicBezTo>
                  <a:lnTo>
                    <a:pt x="386204" y="351769"/>
                  </a:lnTo>
                  <a:close/>
                  <a:moveTo>
                    <a:pt x="85299" y="131463"/>
                  </a:moveTo>
                  <a:lnTo>
                    <a:pt x="216777" y="131463"/>
                  </a:lnTo>
                  <a:lnTo>
                    <a:pt x="216777" y="260386"/>
                  </a:lnTo>
                  <a:lnTo>
                    <a:pt x="85299" y="260386"/>
                  </a:lnTo>
                  <a:cubicBezTo>
                    <a:pt x="74813" y="260386"/>
                    <a:pt x="62311" y="252530"/>
                    <a:pt x="57068" y="248501"/>
                  </a:cubicBezTo>
                  <a:lnTo>
                    <a:pt x="7058" y="206803"/>
                  </a:lnTo>
                  <a:cubicBezTo>
                    <a:pt x="2621" y="203177"/>
                    <a:pt x="0" y="198140"/>
                    <a:pt x="0" y="192903"/>
                  </a:cubicBezTo>
                  <a:cubicBezTo>
                    <a:pt x="0" y="187464"/>
                    <a:pt x="2621" y="182428"/>
                    <a:pt x="7260" y="178802"/>
                  </a:cubicBezTo>
                  <a:lnTo>
                    <a:pt x="57068" y="139924"/>
                  </a:lnTo>
                  <a:cubicBezTo>
                    <a:pt x="64327" y="134082"/>
                    <a:pt x="76426" y="131463"/>
                    <a:pt x="85299" y="131463"/>
                  </a:cubicBezTo>
                  <a:close/>
                  <a:moveTo>
                    <a:pt x="386204" y="42904"/>
                  </a:moveTo>
                  <a:lnTo>
                    <a:pt x="516692" y="42904"/>
                  </a:lnTo>
                  <a:cubicBezTo>
                    <a:pt x="525163" y="42904"/>
                    <a:pt x="537667" y="46125"/>
                    <a:pt x="545129" y="51964"/>
                  </a:cubicBezTo>
                  <a:lnTo>
                    <a:pt x="594743" y="90620"/>
                  </a:lnTo>
                  <a:cubicBezTo>
                    <a:pt x="599381" y="94244"/>
                    <a:pt x="602205" y="99680"/>
                    <a:pt x="602205" y="105317"/>
                  </a:cubicBezTo>
                  <a:cubicBezTo>
                    <a:pt x="602205" y="111156"/>
                    <a:pt x="599381" y="116592"/>
                    <a:pt x="594944" y="120216"/>
                  </a:cubicBezTo>
                  <a:lnTo>
                    <a:pt x="545129" y="160281"/>
                  </a:lnTo>
                  <a:cubicBezTo>
                    <a:pt x="539280" y="164912"/>
                    <a:pt x="526978" y="171757"/>
                    <a:pt x="516692" y="171757"/>
                  </a:cubicBezTo>
                  <a:lnTo>
                    <a:pt x="386204" y="171757"/>
                  </a:lnTo>
                  <a:close/>
                  <a:moveTo>
                    <a:pt x="297432" y="0"/>
                  </a:moveTo>
                  <a:cubicBezTo>
                    <a:pt x="319615" y="0"/>
                    <a:pt x="337765" y="18123"/>
                    <a:pt x="337765" y="40274"/>
                  </a:cubicBezTo>
                  <a:lnTo>
                    <a:pt x="337765" y="496775"/>
                  </a:lnTo>
                  <a:lnTo>
                    <a:pt x="419238" y="496775"/>
                  </a:lnTo>
                  <a:cubicBezTo>
                    <a:pt x="432346" y="496775"/>
                    <a:pt x="448076" y="504629"/>
                    <a:pt x="455739" y="515100"/>
                  </a:cubicBezTo>
                  <a:lnTo>
                    <a:pt x="497887" y="572490"/>
                  </a:lnTo>
                  <a:cubicBezTo>
                    <a:pt x="503332" y="580142"/>
                    <a:pt x="504542" y="588599"/>
                    <a:pt x="500912" y="595647"/>
                  </a:cubicBezTo>
                  <a:cubicBezTo>
                    <a:pt x="497282" y="602695"/>
                    <a:pt x="489820" y="606722"/>
                    <a:pt x="480342" y="606722"/>
                  </a:cubicBezTo>
                  <a:lnTo>
                    <a:pt x="121580" y="606722"/>
                  </a:lnTo>
                  <a:cubicBezTo>
                    <a:pt x="112102" y="606722"/>
                    <a:pt x="104640" y="602695"/>
                    <a:pt x="101010" y="595647"/>
                  </a:cubicBezTo>
                  <a:cubicBezTo>
                    <a:pt x="97380" y="588599"/>
                    <a:pt x="98590" y="580142"/>
                    <a:pt x="104237" y="572490"/>
                  </a:cubicBezTo>
                  <a:lnTo>
                    <a:pt x="146183" y="515100"/>
                  </a:lnTo>
                  <a:cubicBezTo>
                    <a:pt x="153846" y="504629"/>
                    <a:pt x="169576" y="496775"/>
                    <a:pt x="182684" y="496775"/>
                  </a:cubicBezTo>
                  <a:lnTo>
                    <a:pt x="257099" y="496775"/>
                  </a:lnTo>
                  <a:lnTo>
                    <a:pt x="257099" y="40274"/>
                  </a:lnTo>
                  <a:cubicBezTo>
                    <a:pt x="257099" y="18123"/>
                    <a:pt x="275249" y="0"/>
                    <a:pt x="297432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cs typeface="+mn-ea"/>
                <a:sym typeface="+mn-lt"/>
              </a:endParaRPr>
            </a:p>
          </p:txBody>
        </p:sp>
      </p:grpSp>
      <p:sp>
        <p:nvSpPr>
          <p:cNvPr id="36" name="Rectangle 30"/>
          <p:cNvSpPr/>
          <p:nvPr/>
        </p:nvSpPr>
        <p:spPr bwMode="auto">
          <a:xfrm>
            <a:off x="7382941" y="3734381"/>
            <a:ext cx="4140326" cy="77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lvl="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rgbClr val="000000"/>
                </a:solidFill>
              </a:rPr>
              <a:t>使用</a:t>
            </a:r>
            <a:r>
              <a:rPr lang="en-US" altLang="zh-CN" sz="1600" dirty="0" err="1">
                <a:solidFill>
                  <a:srgbClr val="000000"/>
                </a:solidFill>
              </a:rPr>
              <a:t>AlexNet</a:t>
            </a:r>
            <a:r>
              <a:rPr lang="zh-CN" altLang="en-US" sz="1600" dirty="0">
                <a:solidFill>
                  <a:srgbClr val="000000"/>
                </a:solidFill>
              </a:rPr>
              <a:t>，</a:t>
            </a:r>
            <a:r>
              <a:rPr lang="en-US" altLang="zh-CN" sz="1600" dirty="0">
                <a:solidFill>
                  <a:srgbClr val="000000"/>
                </a:solidFill>
              </a:rPr>
              <a:t>VGG</a:t>
            </a:r>
            <a:r>
              <a:rPr lang="zh-CN" altLang="en-US" sz="1600" dirty="0">
                <a:solidFill>
                  <a:srgbClr val="000000"/>
                </a:solidFill>
              </a:rPr>
              <a:t>，</a:t>
            </a:r>
            <a:r>
              <a:rPr lang="en-US" altLang="zh-CN" sz="1600" dirty="0" err="1">
                <a:solidFill>
                  <a:srgbClr val="000000"/>
                </a:solidFill>
              </a:rPr>
              <a:t>ResNet</a:t>
            </a:r>
            <a:r>
              <a:rPr lang="zh-CN" altLang="en-US" sz="1600" dirty="0">
                <a:solidFill>
                  <a:srgbClr val="000000"/>
                </a:solidFill>
              </a:rPr>
              <a:t>等多种架构测试异常声音分类，进行效果对比</a:t>
            </a:r>
            <a:endParaRPr lang="en-US" altLang="zh-CN" sz="1600" dirty="0">
              <a:solidFill>
                <a:srgbClr val="000000"/>
              </a:solidFill>
            </a:endParaRPr>
          </a:p>
        </p:txBody>
      </p:sp>
      <p:sp>
        <p:nvSpPr>
          <p:cNvPr id="37" name="TextBox 31"/>
          <p:cNvSpPr txBox="1"/>
          <p:nvPr/>
        </p:nvSpPr>
        <p:spPr bwMode="auto">
          <a:xfrm>
            <a:off x="7382940" y="3391025"/>
            <a:ext cx="3087312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尝试多种卷积神经网络架构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4EAA1E4-0711-6F6E-D989-6D1CE4B7DE42}"/>
              </a:ext>
            </a:extLst>
          </p:cNvPr>
          <p:cNvSpPr txBox="1"/>
          <p:nvPr/>
        </p:nvSpPr>
        <p:spPr>
          <a:xfrm>
            <a:off x="6583091" y="1134272"/>
            <a:ext cx="4724337" cy="726296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通过提取对数梅尔频谱作为音频特征，利用</a:t>
            </a:r>
            <a:r>
              <a:rPr lang="en-US" altLang="zh-CN" dirty="0"/>
              <a:t>CNN</a:t>
            </a:r>
            <a:r>
              <a:rPr lang="zh-CN" altLang="en-US" dirty="0"/>
              <a:t>实现对异常声音的音频分类，使用</a:t>
            </a:r>
            <a:r>
              <a:rPr lang="en-US" altLang="zh-CN" dirty="0"/>
              <a:t>LSTM</a:t>
            </a:r>
            <a:r>
              <a:rPr lang="zh-CN" altLang="en-US" dirty="0"/>
              <a:t>实现呼救声的识别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09EBD6E-9642-06E5-D650-60C089285267}"/>
              </a:ext>
            </a:extLst>
          </p:cNvPr>
          <p:cNvCxnSpPr>
            <a:cxnSpLocks/>
          </p:cNvCxnSpPr>
          <p:nvPr/>
        </p:nvCxnSpPr>
        <p:spPr>
          <a:xfrm>
            <a:off x="6539653" y="1965069"/>
            <a:ext cx="481128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2363105B-E715-084B-DEE2-A2492A62177F}"/>
              </a:ext>
            </a:extLst>
          </p:cNvPr>
          <p:cNvCxnSpPr/>
          <p:nvPr/>
        </p:nvCxnSpPr>
        <p:spPr>
          <a:xfrm>
            <a:off x="6539653" y="3306097"/>
            <a:ext cx="492948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40EE608-8036-AF92-B543-C93A0293E9F9}"/>
              </a:ext>
            </a:extLst>
          </p:cNvPr>
          <p:cNvCxnSpPr/>
          <p:nvPr/>
        </p:nvCxnSpPr>
        <p:spPr>
          <a:xfrm>
            <a:off x="6543434" y="4707148"/>
            <a:ext cx="492948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32F8DC0-5CA1-07A4-B48A-B2B82F629400}"/>
              </a:ext>
            </a:extLst>
          </p:cNvPr>
          <p:cNvGrpSpPr/>
          <p:nvPr/>
        </p:nvGrpSpPr>
        <p:grpSpPr>
          <a:xfrm>
            <a:off x="6645517" y="4989607"/>
            <a:ext cx="577851" cy="577851"/>
            <a:chOff x="6631488" y="3208659"/>
            <a:chExt cx="577851" cy="577851"/>
          </a:xfrm>
        </p:grpSpPr>
        <p:sp>
          <p:nvSpPr>
            <p:cNvPr id="17" name="Shape 6065">
              <a:extLst>
                <a:ext uri="{FF2B5EF4-FFF2-40B4-BE49-F238E27FC236}">
                  <a16:creationId xmlns:a16="http://schemas.microsoft.com/office/drawing/2014/main" id="{C5330884-3CD9-F61B-9C81-937F16FEE174}"/>
                </a:ext>
              </a:extLst>
            </p:cNvPr>
            <p:cNvSpPr/>
            <p:nvPr/>
          </p:nvSpPr>
          <p:spPr>
            <a:xfrm>
              <a:off x="6631488" y="3208659"/>
              <a:ext cx="577851" cy="577851"/>
            </a:xfrm>
            <a:prstGeom prst="roundRect">
              <a:avLst>
                <a:gd name="adj" fmla="val 50000"/>
              </a:avLst>
            </a:prstGeom>
            <a:solidFill>
              <a:srgbClr val="1A317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200"/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8" name="Shape 6066">
              <a:extLst>
                <a:ext uri="{FF2B5EF4-FFF2-40B4-BE49-F238E27FC236}">
                  <a16:creationId xmlns:a16="http://schemas.microsoft.com/office/drawing/2014/main" id="{2DE90259-947A-ABC8-1A8B-D93383F1AE1C}"/>
                </a:ext>
              </a:extLst>
            </p:cNvPr>
            <p:cNvSpPr/>
            <p:nvPr/>
          </p:nvSpPr>
          <p:spPr>
            <a:xfrm>
              <a:off x="6780559" y="3356682"/>
              <a:ext cx="279708" cy="281804"/>
            </a:xfrm>
            <a:custGeom>
              <a:avLst/>
              <a:gdLst>
                <a:gd name="connsiteX0" fmla="*/ 386204 w 602205"/>
                <a:gd name="connsiteY0" fmla="*/ 222916 h 606722"/>
                <a:gd name="connsiteX1" fmla="*/ 516692 w 602205"/>
                <a:gd name="connsiteY1" fmla="*/ 222916 h 606722"/>
                <a:gd name="connsiteX2" fmla="*/ 545129 w 602205"/>
                <a:gd name="connsiteY2" fmla="*/ 231976 h 606722"/>
                <a:gd name="connsiteX3" fmla="*/ 594743 w 602205"/>
                <a:gd name="connsiteY3" fmla="*/ 270632 h 606722"/>
                <a:gd name="connsiteX4" fmla="*/ 602205 w 602205"/>
                <a:gd name="connsiteY4" fmla="*/ 285329 h 606722"/>
                <a:gd name="connsiteX5" fmla="*/ 594944 w 602205"/>
                <a:gd name="connsiteY5" fmla="*/ 300228 h 606722"/>
                <a:gd name="connsiteX6" fmla="*/ 545129 w 602205"/>
                <a:gd name="connsiteY6" fmla="*/ 340293 h 606722"/>
                <a:gd name="connsiteX7" fmla="*/ 516692 w 602205"/>
                <a:gd name="connsiteY7" fmla="*/ 351769 h 606722"/>
                <a:gd name="connsiteX8" fmla="*/ 386204 w 602205"/>
                <a:gd name="connsiteY8" fmla="*/ 351769 h 606722"/>
                <a:gd name="connsiteX9" fmla="*/ 85299 w 602205"/>
                <a:gd name="connsiteY9" fmla="*/ 131463 h 606722"/>
                <a:gd name="connsiteX10" fmla="*/ 216777 w 602205"/>
                <a:gd name="connsiteY10" fmla="*/ 131463 h 606722"/>
                <a:gd name="connsiteX11" fmla="*/ 216777 w 602205"/>
                <a:gd name="connsiteY11" fmla="*/ 260386 h 606722"/>
                <a:gd name="connsiteX12" fmla="*/ 85299 w 602205"/>
                <a:gd name="connsiteY12" fmla="*/ 260386 h 606722"/>
                <a:gd name="connsiteX13" fmla="*/ 57068 w 602205"/>
                <a:gd name="connsiteY13" fmla="*/ 248501 h 606722"/>
                <a:gd name="connsiteX14" fmla="*/ 7058 w 602205"/>
                <a:gd name="connsiteY14" fmla="*/ 206803 h 606722"/>
                <a:gd name="connsiteX15" fmla="*/ 0 w 602205"/>
                <a:gd name="connsiteY15" fmla="*/ 192903 h 606722"/>
                <a:gd name="connsiteX16" fmla="*/ 7260 w 602205"/>
                <a:gd name="connsiteY16" fmla="*/ 178802 h 606722"/>
                <a:gd name="connsiteX17" fmla="*/ 57068 w 602205"/>
                <a:gd name="connsiteY17" fmla="*/ 139924 h 606722"/>
                <a:gd name="connsiteX18" fmla="*/ 85299 w 602205"/>
                <a:gd name="connsiteY18" fmla="*/ 131463 h 606722"/>
                <a:gd name="connsiteX19" fmla="*/ 386204 w 602205"/>
                <a:gd name="connsiteY19" fmla="*/ 42904 h 606722"/>
                <a:gd name="connsiteX20" fmla="*/ 516692 w 602205"/>
                <a:gd name="connsiteY20" fmla="*/ 42904 h 606722"/>
                <a:gd name="connsiteX21" fmla="*/ 545129 w 602205"/>
                <a:gd name="connsiteY21" fmla="*/ 51964 h 606722"/>
                <a:gd name="connsiteX22" fmla="*/ 594743 w 602205"/>
                <a:gd name="connsiteY22" fmla="*/ 90620 h 606722"/>
                <a:gd name="connsiteX23" fmla="*/ 602205 w 602205"/>
                <a:gd name="connsiteY23" fmla="*/ 105317 h 606722"/>
                <a:gd name="connsiteX24" fmla="*/ 594944 w 602205"/>
                <a:gd name="connsiteY24" fmla="*/ 120216 h 606722"/>
                <a:gd name="connsiteX25" fmla="*/ 545129 w 602205"/>
                <a:gd name="connsiteY25" fmla="*/ 160281 h 606722"/>
                <a:gd name="connsiteX26" fmla="*/ 516692 w 602205"/>
                <a:gd name="connsiteY26" fmla="*/ 171757 h 606722"/>
                <a:gd name="connsiteX27" fmla="*/ 386204 w 602205"/>
                <a:gd name="connsiteY27" fmla="*/ 171757 h 606722"/>
                <a:gd name="connsiteX28" fmla="*/ 297432 w 602205"/>
                <a:gd name="connsiteY28" fmla="*/ 0 h 606722"/>
                <a:gd name="connsiteX29" fmla="*/ 337765 w 602205"/>
                <a:gd name="connsiteY29" fmla="*/ 40274 h 606722"/>
                <a:gd name="connsiteX30" fmla="*/ 337765 w 602205"/>
                <a:gd name="connsiteY30" fmla="*/ 496775 h 606722"/>
                <a:gd name="connsiteX31" fmla="*/ 419238 w 602205"/>
                <a:gd name="connsiteY31" fmla="*/ 496775 h 606722"/>
                <a:gd name="connsiteX32" fmla="*/ 455739 w 602205"/>
                <a:gd name="connsiteY32" fmla="*/ 515100 h 606722"/>
                <a:gd name="connsiteX33" fmla="*/ 497887 w 602205"/>
                <a:gd name="connsiteY33" fmla="*/ 572490 h 606722"/>
                <a:gd name="connsiteX34" fmla="*/ 500912 w 602205"/>
                <a:gd name="connsiteY34" fmla="*/ 595647 h 606722"/>
                <a:gd name="connsiteX35" fmla="*/ 480342 w 602205"/>
                <a:gd name="connsiteY35" fmla="*/ 606722 h 606722"/>
                <a:gd name="connsiteX36" fmla="*/ 121580 w 602205"/>
                <a:gd name="connsiteY36" fmla="*/ 606722 h 606722"/>
                <a:gd name="connsiteX37" fmla="*/ 101010 w 602205"/>
                <a:gd name="connsiteY37" fmla="*/ 595647 h 606722"/>
                <a:gd name="connsiteX38" fmla="*/ 104237 w 602205"/>
                <a:gd name="connsiteY38" fmla="*/ 572490 h 606722"/>
                <a:gd name="connsiteX39" fmla="*/ 146183 w 602205"/>
                <a:gd name="connsiteY39" fmla="*/ 515100 h 606722"/>
                <a:gd name="connsiteX40" fmla="*/ 182684 w 602205"/>
                <a:gd name="connsiteY40" fmla="*/ 496775 h 606722"/>
                <a:gd name="connsiteX41" fmla="*/ 257099 w 602205"/>
                <a:gd name="connsiteY41" fmla="*/ 496775 h 606722"/>
                <a:gd name="connsiteX42" fmla="*/ 257099 w 602205"/>
                <a:gd name="connsiteY42" fmla="*/ 40274 h 606722"/>
                <a:gd name="connsiteX43" fmla="*/ 297432 w 602205"/>
                <a:gd name="connsiteY43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602205" h="606722">
                  <a:moveTo>
                    <a:pt x="386204" y="222916"/>
                  </a:moveTo>
                  <a:lnTo>
                    <a:pt x="516692" y="222916"/>
                  </a:lnTo>
                  <a:cubicBezTo>
                    <a:pt x="525163" y="222916"/>
                    <a:pt x="537465" y="225936"/>
                    <a:pt x="545129" y="231976"/>
                  </a:cubicBezTo>
                  <a:lnTo>
                    <a:pt x="594743" y="270632"/>
                  </a:lnTo>
                  <a:cubicBezTo>
                    <a:pt x="599381" y="274256"/>
                    <a:pt x="602205" y="279692"/>
                    <a:pt x="602205" y="285329"/>
                  </a:cubicBezTo>
                  <a:cubicBezTo>
                    <a:pt x="602205" y="291168"/>
                    <a:pt x="599381" y="296604"/>
                    <a:pt x="594944" y="300228"/>
                  </a:cubicBezTo>
                  <a:lnTo>
                    <a:pt x="545129" y="340293"/>
                  </a:lnTo>
                  <a:cubicBezTo>
                    <a:pt x="539280" y="344924"/>
                    <a:pt x="526978" y="351769"/>
                    <a:pt x="516692" y="351769"/>
                  </a:cubicBezTo>
                  <a:lnTo>
                    <a:pt x="386204" y="351769"/>
                  </a:lnTo>
                  <a:close/>
                  <a:moveTo>
                    <a:pt x="85299" y="131463"/>
                  </a:moveTo>
                  <a:lnTo>
                    <a:pt x="216777" y="131463"/>
                  </a:lnTo>
                  <a:lnTo>
                    <a:pt x="216777" y="260386"/>
                  </a:lnTo>
                  <a:lnTo>
                    <a:pt x="85299" y="260386"/>
                  </a:lnTo>
                  <a:cubicBezTo>
                    <a:pt x="74813" y="260386"/>
                    <a:pt x="62311" y="252530"/>
                    <a:pt x="57068" y="248501"/>
                  </a:cubicBezTo>
                  <a:lnTo>
                    <a:pt x="7058" y="206803"/>
                  </a:lnTo>
                  <a:cubicBezTo>
                    <a:pt x="2621" y="203177"/>
                    <a:pt x="0" y="198140"/>
                    <a:pt x="0" y="192903"/>
                  </a:cubicBezTo>
                  <a:cubicBezTo>
                    <a:pt x="0" y="187464"/>
                    <a:pt x="2621" y="182428"/>
                    <a:pt x="7260" y="178802"/>
                  </a:cubicBezTo>
                  <a:lnTo>
                    <a:pt x="57068" y="139924"/>
                  </a:lnTo>
                  <a:cubicBezTo>
                    <a:pt x="64327" y="134082"/>
                    <a:pt x="76426" y="131463"/>
                    <a:pt x="85299" y="131463"/>
                  </a:cubicBezTo>
                  <a:close/>
                  <a:moveTo>
                    <a:pt x="386204" y="42904"/>
                  </a:moveTo>
                  <a:lnTo>
                    <a:pt x="516692" y="42904"/>
                  </a:lnTo>
                  <a:cubicBezTo>
                    <a:pt x="525163" y="42904"/>
                    <a:pt x="537667" y="46125"/>
                    <a:pt x="545129" y="51964"/>
                  </a:cubicBezTo>
                  <a:lnTo>
                    <a:pt x="594743" y="90620"/>
                  </a:lnTo>
                  <a:cubicBezTo>
                    <a:pt x="599381" y="94244"/>
                    <a:pt x="602205" y="99680"/>
                    <a:pt x="602205" y="105317"/>
                  </a:cubicBezTo>
                  <a:cubicBezTo>
                    <a:pt x="602205" y="111156"/>
                    <a:pt x="599381" y="116592"/>
                    <a:pt x="594944" y="120216"/>
                  </a:cubicBezTo>
                  <a:lnTo>
                    <a:pt x="545129" y="160281"/>
                  </a:lnTo>
                  <a:cubicBezTo>
                    <a:pt x="539280" y="164912"/>
                    <a:pt x="526978" y="171757"/>
                    <a:pt x="516692" y="171757"/>
                  </a:cubicBezTo>
                  <a:lnTo>
                    <a:pt x="386204" y="171757"/>
                  </a:lnTo>
                  <a:close/>
                  <a:moveTo>
                    <a:pt x="297432" y="0"/>
                  </a:moveTo>
                  <a:cubicBezTo>
                    <a:pt x="319615" y="0"/>
                    <a:pt x="337765" y="18123"/>
                    <a:pt x="337765" y="40274"/>
                  </a:cubicBezTo>
                  <a:lnTo>
                    <a:pt x="337765" y="496775"/>
                  </a:lnTo>
                  <a:lnTo>
                    <a:pt x="419238" y="496775"/>
                  </a:lnTo>
                  <a:cubicBezTo>
                    <a:pt x="432346" y="496775"/>
                    <a:pt x="448076" y="504629"/>
                    <a:pt x="455739" y="515100"/>
                  </a:cubicBezTo>
                  <a:lnTo>
                    <a:pt x="497887" y="572490"/>
                  </a:lnTo>
                  <a:cubicBezTo>
                    <a:pt x="503332" y="580142"/>
                    <a:pt x="504542" y="588599"/>
                    <a:pt x="500912" y="595647"/>
                  </a:cubicBezTo>
                  <a:cubicBezTo>
                    <a:pt x="497282" y="602695"/>
                    <a:pt x="489820" y="606722"/>
                    <a:pt x="480342" y="606722"/>
                  </a:cubicBezTo>
                  <a:lnTo>
                    <a:pt x="121580" y="606722"/>
                  </a:lnTo>
                  <a:cubicBezTo>
                    <a:pt x="112102" y="606722"/>
                    <a:pt x="104640" y="602695"/>
                    <a:pt x="101010" y="595647"/>
                  </a:cubicBezTo>
                  <a:cubicBezTo>
                    <a:pt x="97380" y="588599"/>
                    <a:pt x="98590" y="580142"/>
                    <a:pt x="104237" y="572490"/>
                  </a:cubicBezTo>
                  <a:lnTo>
                    <a:pt x="146183" y="515100"/>
                  </a:lnTo>
                  <a:cubicBezTo>
                    <a:pt x="153846" y="504629"/>
                    <a:pt x="169576" y="496775"/>
                    <a:pt x="182684" y="496775"/>
                  </a:cubicBezTo>
                  <a:lnTo>
                    <a:pt x="257099" y="496775"/>
                  </a:lnTo>
                  <a:lnTo>
                    <a:pt x="257099" y="40274"/>
                  </a:lnTo>
                  <a:cubicBezTo>
                    <a:pt x="257099" y="18123"/>
                    <a:pt x="275249" y="0"/>
                    <a:pt x="297432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cs typeface="+mn-ea"/>
                <a:sym typeface="+mn-lt"/>
              </a:endParaRPr>
            </a:p>
          </p:txBody>
        </p:sp>
      </p:grpSp>
      <p:sp>
        <p:nvSpPr>
          <p:cNvPr id="19" name="Rectangle 30">
            <a:extLst>
              <a:ext uri="{FF2B5EF4-FFF2-40B4-BE49-F238E27FC236}">
                <a16:creationId xmlns:a16="http://schemas.microsoft.com/office/drawing/2014/main" id="{0EEEB109-4D16-439D-BF8F-A2D8644558E3}"/>
              </a:ext>
            </a:extLst>
          </p:cNvPr>
          <p:cNvSpPr/>
          <p:nvPr/>
        </p:nvSpPr>
        <p:spPr bwMode="auto">
          <a:xfrm>
            <a:off x="7403401" y="5206716"/>
            <a:ext cx="4140326" cy="1237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lvl="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rgbClr val="000000"/>
                </a:solidFill>
              </a:rPr>
              <a:t>语音转文字得到文本，对文本进行分词，再基于</a:t>
            </a:r>
            <a:r>
              <a:rPr lang="en-US" altLang="zh-CN" sz="1600" dirty="0">
                <a:solidFill>
                  <a:srgbClr val="000000"/>
                </a:solidFill>
              </a:rPr>
              <a:t>LSTM</a:t>
            </a:r>
            <a:r>
              <a:rPr lang="zh-CN" altLang="en-US" sz="1600" dirty="0">
                <a:solidFill>
                  <a:srgbClr val="000000"/>
                </a:solidFill>
              </a:rPr>
              <a:t>对分词后的文本进行分类，通过关键词识别来达到呼救的目的</a:t>
            </a:r>
            <a:endParaRPr lang="en-US" altLang="zh-CN" sz="1600" dirty="0">
              <a:solidFill>
                <a:srgbClr val="000000"/>
              </a:solidFill>
            </a:endParaRPr>
          </a:p>
        </p:txBody>
      </p:sp>
      <p:sp>
        <p:nvSpPr>
          <p:cNvPr id="20" name="TextBox 31">
            <a:extLst>
              <a:ext uri="{FF2B5EF4-FFF2-40B4-BE49-F238E27FC236}">
                <a16:creationId xmlns:a16="http://schemas.microsoft.com/office/drawing/2014/main" id="{639CFDD6-F80E-512C-699A-392797262C8B}"/>
              </a:ext>
            </a:extLst>
          </p:cNvPr>
          <p:cNvSpPr txBox="1"/>
          <p:nvPr/>
        </p:nvSpPr>
        <p:spPr bwMode="auto">
          <a:xfrm>
            <a:off x="7403400" y="4863360"/>
            <a:ext cx="3087312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呼救识别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51592FA4-08F9-4F77-7822-06D41C1E24B2}"/>
              </a:ext>
            </a:extLst>
          </p:cNvPr>
          <p:cNvCxnSpPr>
            <a:cxnSpLocks/>
          </p:cNvCxnSpPr>
          <p:nvPr/>
        </p:nvCxnSpPr>
        <p:spPr>
          <a:xfrm>
            <a:off x="7503253" y="2327757"/>
            <a:ext cx="2488091" cy="0"/>
          </a:xfrm>
          <a:prstGeom prst="line">
            <a:avLst/>
          </a:prstGeom>
          <a:ln w="28575" cap="rnd">
            <a:solidFill>
              <a:schemeClr val="accent6">
                <a:lumMod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97CAC70B-F25D-3E88-2C91-0393860AD076}"/>
              </a:ext>
            </a:extLst>
          </p:cNvPr>
          <p:cNvCxnSpPr>
            <a:cxnSpLocks/>
          </p:cNvCxnSpPr>
          <p:nvPr/>
        </p:nvCxnSpPr>
        <p:spPr>
          <a:xfrm flipV="1">
            <a:off x="7503253" y="3734381"/>
            <a:ext cx="2731931" cy="11277"/>
          </a:xfrm>
          <a:prstGeom prst="line">
            <a:avLst/>
          </a:prstGeom>
          <a:ln w="28575" cap="rnd">
            <a:solidFill>
              <a:schemeClr val="accent6">
                <a:lumMod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93932E11-496D-8BFC-D538-2FAB05CC89FA}"/>
              </a:ext>
            </a:extLst>
          </p:cNvPr>
          <p:cNvCxnSpPr>
            <a:cxnSpLocks/>
          </p:cNvCxnSpPr>
          <p:nvPr/>
        </p:nvCxnSpPr>
        <p:spPr>
          <a:xfrm>
            <a:off x="7503253" y="5206716"/>
            <a:ext cx="904147" cy="0"/>
          </a:xfrm>
          <a:prstGeom prst="line">
            <a:avLst/>
          </a:prstGeom>
          <a:ln w="28575" cap="rnd">
            <a:solidFill>
              <a:schemeClr val="accent6">
                <a:lumMod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EBB2FB17-33EA-7BB7-F8CA-F84AC2CEDF8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804" y="118142"/>
            <a:ext cx="1387475" cy="44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84119"/>
      </p:ext>
    </p:extLst>
  </p:cSld>
  <p:clrMapOvr>
    <a:masterClrMapping/>
  </p:clrMapOvr>
  <p:transition spd="slow" advTm="142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毕业答辩设计论文答辩PPT模板"/>
  <p:tag name="ISPRING_FIRST_PUBLISH" val="1"/>
</p:tagLst>
</file>

<file path=ppt/theme/theme1.xml><?xml version="1.0" encoding="utf-8"?>
<a:theme xmlns:a="http://schemas.openxmlformats.org/drawingml/2006/main" name="千图网拥有20W+精美PPT模板 更多PPT模板下载至：www.58pic.com/office/ppt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167A2"/>
      </a:accent1>
      <a:accent2>
        <a:srgbClr val="0F4D96"/>
      </a:accent2>
      <a:accent3>
        <a:srgbClr val="3491CA"/>
      </a:accent3>
      <a:accent4>
        <a:srgbClr val="1B9AF9"/>
      </a:accent4>
      <a:accent5>
        <a:srgbClr val="01A4E1"/>
      </a:accent5>
      <a:accent6>
        <a:srgbClr val="006EBE"/>
      </a:accent6>
      <a:hlink>
        <a:srgbClr val="4472C4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 123">
  <a:themeElements>
    <a:clrScheme name="答辩宝典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167A2"/>
      </a:accent1>
      <a:accent2>
        <a:srgbClr val="0F4D96"/>
      </a:accent2>
      <a:accent3>
        <a:srgbClr val="3491CA"/>
      </a:accent3>
      <a:accent4>
        <a:srgbClr val="1B9AF9"/>
      </a:accent4>
      <a:accent5>
        <a:srgbClr val="01A4E1"/>
      </a:accent5>
      <a:accent6>
        <a:srgbClr val="006EBE"/>
      </a:accent6>
      <a:hlink>
        <a:srgbClr val="4472C4"/>
      </a:hlink>
      <a:folHlink>
        <a:srgbClr val="BFBFBF"/>
      </a:folHlink>
    </a:clrScheme>
    <a:fontScheme name="wmzyb455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accent1"/>
        </a:solidFill>
        <a:ln w="38100">
          <a:noFill/>
        </a:ln>
      </a:spPr>
      <a:bodyPr rtlCol="0" anchor="ctr"/>
      <a:lstStyle>
        <a:defPPr algn="ctr">
          <a:defRPr dirty="0" smtClean="0">
            <a:solidFill>
              <a:schemeClr val="dk1"/>
            </a:solidFill>
          </a:defRPr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3175" cap="rnd">
          <a:solidFill>
            <a:schemeClr val="bg1">
              <a:lumMod val="75000"/>
            </a:schemeClr>
          </a:solidFill>
          <a:round/>
          <a:headEnd type="none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90000" tIns="46800" rIns="90000" bIns="46800" rtlCol="0" anchor="ctr" anchorCtr="0">
        <a:normAutofit/>
      </a:bodyPr>
      <a:lstStyle>
        <a:defPPr algn="ctr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167A2"/>
    </a:accent1>
    <a:accent2>
      <a:srgbClr val="0F4D96"/>
    </a:accent2>
    <a:accent3>
      <a:srgbClr val="3491CA"/>
    </a:accent3>
    <a:accent4>
      <a:srgbClr val="1B9AF9"/>
    </a:accent4>
    <a:accent5>
      <a:srgbClr val="01A4E1"/>
    </a:accent5>
    <a:accent6>
      <a:srgbClr val="006EBE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167A2"/>
    </a:accent1>
    <a:accent2>
      <a:srgbClr val="0F4D96"/>
    </a:accent2>
    <a:accent3>
      <a:srgbClr val="3491CA"/>
    </a:accent3>
    <a:accent4>
      <a:srgbClr val="1B9AF9"/>
    </a:accent4>
    <a:accent5>
      <a:srgbClr val="01A4E1"/>
    </a:accent5>
    <a:accent6>
      <a:srgbClr val="006EBE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3058</TotalTime>
  <Words>706</Words>
  <Application>Microsoft Office PowerPoint</Application>
  <PresentationFormat>宽屏</PresentationFormat>
  <Paragraphs>158</Paragraphs>
  <Slides>13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Gill Sans</vt:lpstr>
      <vt:lpstr>Noto Sans SC</vt:lpstr>
      <vt:lpstr>等线</vt:lpstr>
      <vt:lpstr>微软雅黑</vt:lpstr>
      <vt:lpstr>Arial</vt:lpstr>
      <vt:lpstr>Calibri</vt:lpstr>
      <vt:lpstr>Times New Roman</vt:lpstr>
      <vt:lpstr>千图网拥有20W+精美PPT模板 更多PPT模板下载至：www.58pic.com/office/ppt</vt:lpstr>
      <vt:lpstr> 123</vt:lpstr>
      <vt:lpstr>PowerPoint 演示文稿</vt:lpstr>
      <vt:lpstr>中期总结</vt:lpstr>
      <vt:lpstr>中期总结</vt:lpstr>
      <vt:lpstr>中期总结</vt:lpstr>
      <vt:lpstr>项目进展-硬件平台</vt:lpstr>
      <vt:lpstr>研究进展-SLAM</vt:lpstr>
      <vt:lpstr>研究进展-导航</vt:lpstr>
      <vt:lpstr>研究进展-视觉检测模型</vt:lpstr>
      <vt:lpstr>研究进展-异常声音检测</vt:lpstr>
      <vt:lpstr>发展计划</vt:lpstr>
      <vt:lpstr>项目分工</vt:lpstr>
      <vt:lpstr>经费使用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简约毕业答辩设计论文答辩PPT模板</dc:title>
  <dc:creator>底数</dc:creator>
  <cp:lastModifiedBy>Jeffrey</cp:lastModifiedBy>
  <cp:revision>303</cp:revision>
  <dcterms:created xsi:type="dcterms:W3CDTF">2018-04-25T14:27:00Z</dcterms:created>
  <dcterms:modified xsi:type="dcterms:W3CDTF">2022-12-02T07:24:34Z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2052-11.1.0.8214</vt:lpwstr>
  </property>
</Properties>
</file>

<file path=docProps/thumbnail.jpeg>
</file>